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7" r:id="rId1"/>
  </p:sldMasterIdLst>
  <p:notesMasterIdLst>
    <p:notesMasterId r:id="rId60"/>
  </p:notesMasterIdLst>
  <p:sldIdLst>
    <p:sldId id="256" r:id="rId2"/>
    <p:sldId id="317" r:id="rId3"/>
    <p:sldId id="257" r:id="rId4"/>
    <p:sldId id="258" r:id="rId5"/>
    <p:sldId id="259" r:id="rId6"/>
    <p:sldId id="260" r:id="rId7"/>
    <p:sldId id="261" r:id="rId8"/>
    <p:sldId id="262" r:id="rId9"/>
    <p:sldId id="303" r:id="rId10"/>
    <p:sldId id="263" r:id="rId11"/>
    <p:sldId id="265" r:id="rId12"/>
    <p:sldId id="266" r:id="rId13"/>
    <p:sldId id="304" r:id="rId14"/>
    <p:sldId id="267" r:id="rId15"/>
    <p:sldId id="268" r:id="rId16"/>
    <p:sldId id="269" r:id="rId17"/>
    <p:sldId id="270" r:id="rId18"/>
    <p:sldId id="305" r:id="rId19"/>
    <p:sldId id="271" r:id="rId20"/>
    <p:sldId id="306" r:id="rId21"/>
    <p:sldId id="307" r:id="rId22"/>
    <p:sldId id="308"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319" r:id="rId41"/>
    <p:sldId id="290" r:id="rId42"/>
    <p:sldId id="309" r:id="rId43"/>
    <p:sldId id="320" r:id="rId44"/>
    <p:sldId id="312" r:id="rId45"/>
    <p:sldId id="292" r:id="rId46"/>
    <p:sldId id="321" r:id="rId47"/>
    <p:sldId id="322" r:id="rId48"/>
    <p:sldId id="323" r:id="rId49"/>
    <p:sldId id="296" r:id="rId50"/>
    <p:sldId id="324" r:id="rId51"/>
    <p:sldId id="297" r:id="rId52"/>
    <p:sldId id="298" r:id="rId53"/>
    <p:sldId id="299" r:id="rId54"/>
    <p:sldId id="325" r:id="rId55"/>
    <p:sldId id="316" r:id="rId56"/>
    <p:sldId id="318" r:id="rId57"/>
    <p:sldId id="301" r:id="rId58"/>
    <p:sldId id="326" r:id="rId59"/>
  </p:sldIdLst>
  <p:sldSz cx="12192000" cy="6858000"/>
  <p:notesSz cx="6858000" cy="1857375"/>
  <p:embeddedFontLst>
    <p:embeddedFont>
      <p:font typeface="Bookman Old Style" panose="02050604050505020204" pitchFamily="18" charset="0"/>
      <p:regular r:id="rId61"/>
      <p:bold r:id="rId62"/>
      <p:italic r:id="rId63"/>
      <p:boldItalic r:id="rId64"/>
    </p:embeddedFont>
    <p:embeddedFont>
      <p:font typeface="Consolas" panose="020B0609020204030204" pitchFamily="49" charset="0"/>
      <p:regular r:id="rId65"/>
      <p:bold r:id="rId66"/>
      <p:italic r:id="rId67"/>
      <p:boldItalic r:id="rId68"/>
    </p:embeddedFont>
    <p:embeddedFont>
      <p:font typeface="IBM Plex Mono" panose="020B0509050203000203" pitchFamily="49" charset="0"/>
      <p:regular r:id="rId69"/>
      <p:bold r:id="rId70"/>
      <p:italic r:id="rId71"/>
      <p:boldItalic r:id="rId72"/>
    </p:embeddedFont>
    <p:embeddedFont>
      <p:font typeface="IBM Plex Mono SemiBold" panose="020B0709050203000203" pitchFamily="49" charset="0"/>
      <p:regular r:id="rId73"/>
      <p:bold r:id="rId74"/>
      <p:italic r:id="rId75"/>
      <p:boldItalic r:id="rId76"/>
    </p:embeddedFont>
    <p:embeddedFont>
      <p:font typeface="Rockwell" panose="02060603020205020403" pitchFamily="18" charset="0"/>
      <p:regular r:id="rId77"/>
      <p:bold r:id="rId78"/>
      <p:italic r:id="rId79"/>
      <p:boldItalic r:id="rId8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24" autoAdjust="0"/>
    <p:restoredTop sz="94660"/>
  </p:normalViewPr>
  <p:slideViewPr>
    <p:cSldViewPr snapToGrid="0">
      <p:cViewPr>
        <p:scale>
          <a:sx n="66" d="100"/>
          <a:sy n="66" d="100"/>
        </p:scale>
        <p:origin x="34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CB252-FA14-41E9-A42F-42708E068E9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3D06F53-C5BC-4682-99C1-DF6717FFC266}">
      <dgm:prSet/>
      <dgm:spPr/>
      <dgm:t>
        <a:bodyPr/>
        <a:lstStyle/>
        <a:p>
          <a:r>
            <a:rPr lang="en-US"/>
            <a:t>In this project, we will try to predict if the Falcon 9 first stage will land successfully. SpaceX advertises Falcon 9 rocket launches on its website with a cost of 62 million dollars; other providers cost upward of 165 million dollars each, much of the savings is because SpaceX can reuse the first stage.</a:t>
          </a:r>
        </a:p>
      </dgm:t>
    </dgm:pt>
    <dgm:pt modelId="{F0F3B389-E810-47E8-81A0-2F0BB829933D}" type="parTrans" cxnId="{7ED2530F-4B5F-4614-A2D6-E814FC3364F5}">
      <dgm:prSet/>
      <dgm:spPr/>
      <dgm:t>
        <a:bodyPr/>
        <a:lstStyle/>
        <a:p>
          <a:endParaRPr lang="en-US"/>
        </a:p>
      </dgm:t>
    </dgm:pt>
    <dgm:pt modelId="{A6A41C15-5C05-45BD-9EDC-885F8176FBB5}" type="sibTrans" cxnId="{7ED2530F-4B5F-4614-A2D6-E814FC3364F5}">
      <dgm:prSet/>
      <dgm:spPr/>
      <dgm:t>
        <a:bodyPr/>
        <a:lstStyle/>
        <a:p>
          <a:endParaRPr lang="en-US"/>
        </a:p>
      </dgm:t>
    </dgm:pt>
    <dgm:pt modelId="{7BCB7B97-DE5B-414C-B59A-BE37EAB820FF}">
      <dgm:prSet/>
      <dgm:spPr/>
      <dgm:t>
        <a:bodyPr/>
        <a:lstStyle/>
        <a:p>
          <a:r>
            <a:rPr lang="en-US" dirty="0"/>
            <a:t>If we can determine if the first stage will land, we can determine the cost of a launch. This information can be used if an alternate company wants to bid against SpaceX for a rocket launch.</a:t>
          </a:r>
        </a:p>
      </dgm:t>
    </dgm:pt>
    <dgm:pt modelId="{1457A331-8B36-4BC8-AF86-5B1A28FB6B34}" type="parTrans" cxnId="{EBA2726D-F7F0-4F87-A983-4EBEF7385EE1}">
      <dgm:prSet/>
      <dgm:spPr/>
      <dgm:t>
        <a:bodyPr/>
        <a:lstStyle/>
        <a:p>
          <a:endParaRPr lang="en-US"/>
        </a:p>
      </dgm:t>
    </dgm:pt>
    <dgm:pt modelId="{FD440081-3062-4272-A7DC-9584FE6BEBF1}" type="sibTrans" cxnId="{EBA2726D-F7F0-4F87-A983-4EBEF7385EE1}">
      <dgm:prSet/>
      <dgm:spPr/>
      <dgm:t>
        <a:bodyPr/>
        <a:lstStyle/>
        <a:p>
          <a:endParaRPr lang="en-US"/>
        </a:p>
      </dgm:t>
    </dgm:pt>
    <dgm:pt modelId="{202B6700-30C5-4FD7-8B4E-07AC6288DB6E}" type="pres">
      <dgm:prSet presAssocID="{19ACB252-FA14-41E9-A42F-42708E068E97}" presName="hierChild1" presStyleCnt="0">
        <dgm:presLayoutVars>
          <dgm:chPref val="1"/>
          <dgm:dir/>
          <dgm:animOne val="branch"/>
          <dgm:animLvl val="lvl"/>
          <dgm:resizeHandles/>
        </dgm:presLayoutVars>
      </dgm:prSet>
      <dgm:spPr/>
    </dgm:pt>
    <dgm:pt modelId="{CD65EDCD-D66C-4AD9-9384-B0C90943E2A4}" type="pres">
      <dgm:prSet presAssocID="{73D06F53-C5BC-4682-99C1-DF6717FFC266}" presName="hierRoot1" presStyleCnt="0"/>
      <dgm:spPr/>
    </dgm:pt>
    <dgm:pt modelId="{CA1379D5-3668-4CD7-AB56-00938C632288}" type="pres">
      <dgm:prSet presAssocID="{73D06F53-C5BC-4682-99C1-DF6717FFC266}" presName="composite" presStyleCnt="0"/>
      <dgm:spPr/>
    </dgm:pt>
    <dgm:pt modelId="{85639CA4-20BB-41CD-8FDE-F8CE6956D27B}" type="pres">
      <dgm:prSet presAssocID="{73D06F53-C5BC-4682-99C1-DF6717FFC266}" presName="background" presStyleLbl="node0" presStyleIdx="0" presStyleCnt="2"/>
      <dgm:spPr/>
    </dgm:pt>
    <dgm:pt modelId="{6C94FBCC-A883-4804-8BFA-ECA5E1C565DF}" type="pres">
      <dgm:prSet presAssocID="{73D06F53-C5BC-4682-99C1-DF6717FFC266}" presName="text" presStyleLbl="fgAcc0" presStyleIdx="0" presStyleCnt="2">
        <dgm:presLayoutVars>
          <dgm:chPref val="3"/>
        </dgm:presLayoutVars>
      </dgm:prSet>
      <dgm:spPr/>
    </dgm:pt>
    <dgm:pt modelId="{BDDE8866-34BD-486A-9BFC-6AF1340D08F6}" type="pres">
      <dgm:prSet presAssocID="{73D06F53-C5BC-4682-99C1-DF6717FFC266}" presName="hierChild2" presStyleCnt="0"/>
      <dgm:spPr/>
    </dgm:pt>
    <dgm:pt modelId="{5929E3C8-9F83-4992-AB30-B6D8C92526CB}" type="pres">
      <dgm:prSet presAssocID="{7BCB7B97-DE5B-414C-B59A-BE37EAB820FF}" presName="hierRoot1" presStyleCnt="0"/>
      <dgm:spPr/>
    </dgm:pt>
    <dgm:pt modelId="{0BDA6312-BE55-46C2-A2AF-41DCE1D013BA}" type="pres">
      <dgm:prSet presAssocID="{7BCB7B97-DE5B-414C-B59A-BE37EAB820FF}" presName="composite" presStyleCnt="0"/>
      <dgm:spPr/>
    </dgm:pt>
    <dgm:pt modelId="{F6D61590-16B8-416A-8550-4825A08E36FE}" type="pres">
      <dgm:prSet presAssocID="{7BCB7B97-DE5B-414C-B59A-BE37EAB820FF}" presName="background" presStyleLbl="node0" presStyleIdx="1" presStyleCnt="2"/>
      <dgm:spPr/>
    </dgm:pt>
    <dgm:pt modelId="{D287A8E4-267F-4425-8C90-E36788E2807F}" type="pres">
      <dgm:prSet presAssocID="{7BCB7B97-DE5B-414C-B59A-BE37EAB820FF}" presName="text" presStyleLbl="fgAcc0" presStyleIdx="1" presStyleCnt="2">
        <dgm:presLayoutVars>
          <dgm:chPref val="3"/>
        </dgm:presLayoutVars>
      </dgm:prSet>
      <dgm:spPr/>
    </dgm:pt>
    <dgm:pt modelId="{220D2286-9A2E-43A3-9A48-C80829E94C96}" type="pres">
      <dgm:prSet presAssocID="{7BCB7B97-DE5B-414C-B59A-BE37EAB820FF}" presName="hierChild2" presStyleCnt="0"/>
      <dgm:spPr/>
    </dgm:pt>
  </dgm:ptLst>
  <dgm:cxnLst>
    <dgm:cxn modelId="{7ED2530F-4B5F-4614-A2D6-E814FC3364F5}" srcId="{19ACB252-FA14-41E9-A42F-42708E068E97}" destId="{73D06F53-C5BC-4682-99C1-DF6717FFC266}" srcOrd="0" destOrd="0" parTransId="{F0F3B389-E810-47E8-81A0-2F0BB829933D}" sibTransId="{A6A41C15-5C05-45BD-9EDC-885F8176FBB5}"/>
    <dgm:cxn modelId="{EBA2726D-F7F0-4F87-A983-4EBEF7385EE1}" srcId="{19ACB252-FA14-41E9-A42F-42708E068E97}" destId="{7BCB7B97-DE5B-414C-B59A-BE37EAB820FF}" srcOrd="1" destOrd="0" parTransId="{1457A331-8B36-4BC8-AF86-5B1A28FB6B34}" sibTransId="{FD440081-3062-4272-A7DC-9584FE6BEBF1}"/>
    <dgm:cxn modelId="{3FFF7756-AA99-4EA9-BD03-80A5214D5421}" type="presOf" srcId="{19ACB252-FA14-41E9-A42F-42708E068E97}" destId="{202B6700-30C5-4FD7-8B4E-07AC6288DB6E}" srcOrd="0" destOrd="0" presId="urn:microsoft.com/office/officeart/2005/8/layout/hierarchy1"/>
    <dgm:cxn modelId="{369BA590-8A99-4B19-B040-2BB28527568F}" type="presOf" srcId="{73D06F53-C5BC-4682-99C1-DF6717FFC266}" destId="{6C94FBCC-A883-4804-8BFA-ECA5E1C565DF}" srcOrd="0" destOrd="0" presId="urn:microsoft.com/office/officeart/2005/8/layout/hierarchy1"/>
    <dgm:cxn modelId="{E81A27EF-1B01-4BE5-A1B4-B9A141D8BF16}" type="presOf" srcId="{7BCB7B97-DE5B-414C-B59A-BE37EAB820FF}" destId="{D287A8E4-267F-4425-8C90-E36788E2807F}" srcOrd="0" destOrd="0" presId="urn:microsoft.com/office/officeart/2005/8/layout/hierarchy1"/>
    <dgm:cxn modelId="{0CF8C52E-F4AD-4F42-BBE2-DC036B33B747}" type="presParOf" srcId="{202B6700-30C5-4FD7-8B4E-07AC6288DB6E}" destId="{CD65EDCD-D66C-4AD9-9384-B0C90943E2A4}" srcOrd="0" destOrd="0" presId="urn:microsoft.com/office/officeart/2005/8/layout/hierarchy1"/>
    <dgm:cxn modelId="{03A82DAA-1A31-4733-9ED9-20848996644F}" type="presParOf" srcId="{CD65EDCD-D66C-4AD9-9384-B0C90943E2A4}" destId="{CA1379D5-3668-4CD7-AB56-00938C632288}" srcOrd="0" destOrd="0" presId="urn:microsoft.com/office/officeart/2005/8/layout/hierarchy1"/>
    <dgm:cxn modelId="{A98067EC-54DF-464C-AC94-8B0CF167E8A6}" type="presParOf" srcId="{CA1379D5-3668-4CD7-AB56-00938C632288}" destId="{85639CA4-20BB-41CD-8FDE-F8CE6956D27B}" srcOrd="0" destOrd="0" presId="urn:microsoft.com/office/officeart/2005/8/layout/hierarchy1"/>
    <dgm:cxn modelId="{3ECEF9A7-E073-405A-8D8D-CBC4799F92B9}" type="presParOf" srcId="{CA1379D5-3668-4CD7-AB56-00938C632288}" destId="{6C94FBCC-A883-4804-8BFA-ECA5E1C565DF}" srcOrd="1" destOrd="0" presId="urn:microsoft.com/office/officeart/2005/8/layout/hierarchy1"/>
    <dgm:cxn modelId="{40359A9B-8299-4597-9F43-628E44A504C6}" type="presParOf" srcId="{CD65EDCD-D66C-4AD9-9384-B0C90943E2A4}" destId="{BDDE8866-34BD-486A-9BFC-6AF1340D08F6}" srcOrd="1" destOrd="0" presId="urn:microsoft.com/office/officeart/2005/8/layout/hierarchy1"/>
    <dgm:cxn modelId="{CFC7BDB8-A629-452D-8B64-330EB54F4640}" type="presParOf" srcId="{202B6700-30C5-4FD7-8B4E-07AC6288DB6E}" destId="{5929E3C8-9F83-4992-AB30-B6D8C92526CB}" srcOrd="1" destOrd="0" presId="urn:microsoft.com/office/officeart/2005/8/layout/hierarchy1"/>
    <dgm:cxn modelId="{A995A2FA-A817-4888-A68E-830B4DF11AE7}" type="presParOf" srcId="{5929E3C8-9F83-4992-AB30-B6D8C92526CB}" destId="{0BDA6312-BE55-46C2-A2AF-41DCE1D013BA}" srcOrd="0" destOrd="0" presId="urn:microsoft.com/office/officeart/2005/8/layout/hierarchy1"/>
    <dgm:cxn modelId="{4245A0CF-3E67-4C95-9349-F8A75442AF74}" type="presParOf" srcId="{0BDA6312-BE55-46C2-A2AF-41DCE1D013BA}" destId="{F6D61590-16B8-416A-8550-4825A08E36FE}" srcOrd="0" destOrd="0" presId="urn:microsoft.com/office/officeart/2005/8/layout/hierarchy1"/>
    <dgm:cxn modelId="{9D9A946A-1542-42D1-82ED-11C248E5FE7A}" type="presParOf" srcId="{0BDA6312-BE55-46C2-A2AF-41DCE1D013BA}" destId="{D287A8E4-267F-4425-8C90-E36788E2807F}" srcOrd="1" destOrd="0" presId="urn:microsoft.com/office/officeart/2005/8/layout/hierarchy1"/>
    <dgm:cxn modelId="{D94193E7-E488-40C9-8C63-A703519C322A}" type="presParOf" srcId="{5929E3C8-9F83-4992-AB30-B6D8C92526CB}" destId="{220D2286-9A2E-43A3-9A48-C80829E94C96}"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39CA4-20BB-41CD-8FDE-F8CE6956D27B}">
      <dsp:nvSpPr>
        <dsp:cNvPr id="0" name=""/>
        <dsp:cNvSpPr/>
      </dsp:nvSpPr>
      <dsp:spPr>
        <a:xfrm>
          <a:off x="1263" y="10281"/>
          <a:ext cx="4436205" cy="281699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94FBCC-A883-4804-8BFA-ECA5E1C565DF}">
      <dsp:nvSpPr>
        <dsp:cNvPr id="0" name=""/>
        <dsp:cNvSpPr/>
      </dsp:nvSpPr>
      <dsp:spPr>
        <a:xfrm>
          <a:off x="494175" y="478547"/>
          <a:ext cx="4436205" cy="281699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In this project, we will try to predict if the Falcon 9 first stage will land successfully. SpaceX advertises Falcon 9 rocket launches on its website with a cost of 62 million dollars; other providers cost upward of 165 million dollars each, much of the savings is because SpaceX can reuse the first stage.</a:t>
          </a:r>
        </a:p>
      </dsp:txBody>
      <dsp:txXfrm>
        <a:off x="576682" y="561054"/>
        <a:ext cx="4271191" cy="2651976"/>
      </dsp:txXfrm>
    </dsp:sp>
    <dsp:sp modelId="{F6D61590-16B8-416A-8550-4825A08E36FE}">
      <dsp:nvSpPr>
        <dsp:cNvPr id="0" name=""/>
        <dsp:cNvSpPr/>
      </dsp:nvSpPr>
      <dsp:spPr>
        <a:xfrm>
          <a:off x="5423293" y="10281"/>
          <a:ext cx="4436205" cy="281699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87A8E4-267F-4425-8C90-E36788E2807F}">
      <dsp:nvSpPr>
        <dsp:cNvPr id="0" name=""/>
        <dsp:cNvSpPr/>
      </dsp:nvSpPr>
      <dsp:spPr>
        <a:xfrm>
          <a:off x="5916205" y="478547"/>
          <a:ext cx="4436205" cy="281699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If we can determine if the first stage will land, we can determine the cost of a launch. This information can be used if an alternate company wants to bid against SpaceX for a rocket launch.</a:t>
          </a:r>
        </a:p>
      </dsp:txBody>
      <dsp:txXfrm>
        <a:off x="5998712" y="561054"/>
        <a:ext cx="4271191" cy="265197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9986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573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3" name="Google Shape;19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3" name="Google Shape;19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012867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3" name="Google Shape;19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3661956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893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06450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892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4102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64090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extLst>
      <p:ext uri="{BB962C8B-B14F-4D97-AF65-F5344CB8AC3E}">
        <p14:creationId xmlns:p14="http://schemas.microsoft.com/office/powerpoint/2010/main" val="24233144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9" name="Google Shape;11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027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tr-TR"/>
              <a:t>Asıl başlık stilini düzenlemek için tıklayın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1865599066"/>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2861040247"/>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4130186727"/>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tr-TR"/>
              <a:t>Asıl başlık stilini düzenlemek için tıklayın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50779239"/>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1099059097"/>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tr-TR"/>
              <a:t>Asıl başlık stilini düzenlemek için tıklayın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289577857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tr-TR"/>
              <a:t>Asıl başlık stilini düzenlemek için tıklayın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3" name="Date Placeholder 2"/>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1419995641"/>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2626333774"/>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1956266134"/>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755178619"/>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49462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72389964"/>
      </p:ext>
    </p:extLst>
  </p:cSld>
  <p:clrMapOvr>
    <a:masterClrMapping/>
  </p:clrMapOvr>
  <p:hf hdr="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623741034"/>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2643668561"/>
      </p:ext>
    </p:extLst>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2391481797"/>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913795" y="2912232"/>
            <a:ext cx="5107208"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912232"/>
            <a:ext cx="5095357" cy="287896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1529611924"/>
      </p:ext>
    </p:extLst>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371505387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1364319545"/>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tr-TR"/>
              <a:t>Asıl başlık stilini düzenlemek için tıklayın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3979987213"/>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E857DF4D-D974-434D-9D64-40B7405DF5F0}" type="datetimeFigureOut">
              <a:rPr lang="en-US" smtClean="0"/>
              <a:t>5/18/2024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70C12960-6E85-460F-B6E3-5B82CB31AF3D}" type="slidenum">
              <a:rPr lang="en-US" smtClean="0"/>
              <a:t>‹#›</a:t>
            </a:fld>
            <a:endParaRPr lang="en-US" dirty="0"/>
          </a:p>
        </p:txBody>
      </p:sp>
    </p:spTree>
    <p:extLst>
      <p:ext uri="{BB962C8B-B14F-4D97-AF65-F5344CB8AC3E}">
        <p14:creationId xmlns:p14="http://schemas.microsoft.com/office/powerpoint/2010/main" val="561569425"/>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857DF4D-D974-434D-9D64-40B7405DF5F0}" type="datetimeFigureOut">
              <a:rPr lang="en-US" smtClean="0"/>
              <a:t>5/18/2024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0C12960-6E85-460F-B6E3-5B82CB31AF3D}" type="slidenum">
              <a:rPr lang="en-US" smtClean="0"/>
              <a:t>‹#›</a:t>
            </a:fld>
            <a:endParaRPr lang="en-US" dirty="0"/>
          </a:p>
        </p:txBody>
      </p:sp>
    </p:spTree>
    <p:extLst>
      <p:ext uri="{BB962C8B-B14F-4D97-AF65-F5344CB8AC3E}">
        <p14:creationId xmlns:p14="http://schemas.microsoft.com/office/powerpoint/2010/main" val="1020999980"/>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p:hf hdr="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8.png"/><Relationship Id="rId5" Type="http://schemas.openxmlformats.org/officeDocument/2006/relationships/hyperlink" Target="https://github.com/mf-caglar/ibm-data-science-applied-capstone/blob/main/notebooks/jupyter-labs-spacex-data-collection-api.ipynb" TargetMode="External"/><Relationship Id="rId4" Type="http://schemas.openxmlformats.org/officeDocument/2006/relationships/hyperlink" Target="https://github.com/mf-caglar/ibm-data-science-applied-capstone/blob/main/notebooks/jupyter-labs-web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hyperlink" Target="https://github.com/mf-caglar/ibm-data-science-applied-capstone/blob/main/notebooks/labs-jupyter-spacex-Data%20wrangling.ipynb"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hyperlink" Target="https://github.com/mf-caglar/ibm-data-science-applied-capstone/blob/main/notebooks/edadataviz.ipynb" TargetMode="Externa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hyperlink" Target="https://github.com/mf-caglar/ibm-data-science-applied-capstone/blob/main/notebooks/jupyter-labs-eda-sql-coursera_sqllite.ipynb" TargetMode="Externa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9.xml"/><Relationship Id="rId5" Type="http://schemas.openxmlformats.org/officeDocument/2006/relationships/hyperlink" Target="https://github.com/mf-caglar/ibm-data-science-applied-capstone/blob/main/notebooks/lab_jupyter_launch_site_location.ipynb" TargetMode="Externa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hyperlink" Target="https://github.com/mf-caglar/ibm-data-science-applied-capstone/blob/main/dash_app/spacex_dash_app.py" TargetMode="External"/><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hyperlink" Target="https://github.com/mf-caglar/ibm-data-science-applied-capstone/blob/main/notebooks/SpaceX_Machine%20Learning%20Prediction_Part_5.ipynb" TargetMode="Externa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9.xml"/><Relationship Id="rId4"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9.xml"/><Relationship Id="rId5" Type="http://schemas.openxmlformats.org/officeDocument/2006/relationships/hyperlink" Target="https://ibm-data-science-applied-capstone.onrender.com/" TargetMode="Externa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9.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9.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9.xml"/><Relationship Id="rId5" Type="http://schemas.openxmlformats.org/officeDocument/2006/relationships/image" Target="../media/image44.png"/><Relationship Id="rId4" Type="http://schemas.openxmlformats.org/officeDocument/2006/relationships/image" Target="../media/image43.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19.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49.jpeg"/><Relationship Id="rId4" Type="http://schemas.openxmlformats.org/officeDocument/2006/relationships/hyperlink" Target="https://ibm-data-science-applied-capstone.onrender.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9.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9.xml"/><Relationship Id="rId5" Type="http://schemas.openxmlformats.org/officeDocument/2006/relationships/image" Target="../media/image57.pn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8" Type="http://schemas.openxmlformats.org/officeDocument/2006/relationships/hyperlink" Target="https://github.com/mf-caglar/ibm-data-science-applied-capstone/blob/main/notebooks/may18_launch_outcome_prediction.ipynb" TargetMode="External"/><Relationship Id="rId3" Type="http://schemas.openxmlformats.org/officeDocument/2006/relationships/image" Target="../media/image1.jpeg"/><Relationship Id="rId7" Type="http://schemas.openxmlformats.org/officeDocument/2006/relationships/hyperlink" Target="https://www.kaggle.com/code/pranav84/everything-you-need-to-know-about-spacex-missions" TargetMode="External"/><Relationship Id="rId2" Type="http://schemas.openxmlformats.org/officeDocument/2006/relationships/notesSlide" Target="../notesSlides/notesSlide52.xml"/><Relationship Id="rId1" Type="http://schemas.openxmlformats.org/officeDocument/2006/relationships/slideLayout" Target="../slideLayouts/slideLayout19.xml"/><Relationship Id="rId6" Type="http://schemas.openxmlformats.org/officeDocument/2006/relationships/hyperlink" Target="https://www.kaggle.com/code/kellibelcher/spacex-rocket-landing-predictive-analysis" TargetMode="External"/><Relationship Id="rId5" Type="http://schemas.openxmlformats.org/officeDocument/2006/relationships/hyperlink" Target="https://www.kaggle.com/code/jonathanbouchet/spacex-launches-data" TargetMode="External"/><Relationship Id="rId4" Type="http://schemas.openxmlformats.org/officeDocument/2006/relationships/hyperlink" Target="https://github.com/mf-caglar/ibm-data-science-applied-capstone"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www.economist.com/science-and-technology/2020/12/10/elon-musks-latest-rocket-launch-is-a-successful-failure?ppccampaignID=&amp;ppcadID=&amp;ppcgclID=&amp;utm_medium=cpc.adword.pd&amp;utm_source=google&amp;ppccampaignID=18151738051&amp;ppcadID=&amp;utm_campaign=a.22brand_pmax&amp;utm_content=conversion.direct-response.anonymous&amp;gad_source=1&amp;gclid=CjwKCAjwo6GyBhBwEiwAzQTmc_YVUilXKnKkUZS7ERkHUwkOrdfG7OA7klGpIz9-rfYAkbLKBOyB1BoC9X0QAvD_BwE&amp;gclsrc=aw.ds" TargetMode="External"/><Relationship Id="rId3" Type="http://schemas.openxmlformats.org/officeDocument/2006/relationships/image" Target="../media/image1.jpeg"/><Relationship Id="rId7" Type="http://schemas.openxmlformats.org/officeDocument/2006/relationships/hyperlink" Target="https://www.rocketlaunch.live/?filter=falcon-9" TargetMode="External"/><Relationship Id="rId2" Type="http://schemas.openxmlformats.org/officeDocument/2006/relationships/notesSlide" Target="../notesSlides/notesSlide53.xml"/><Relationship Id="rId1" Type="http://schemas.openxmlformats.org/officeDocument/2006/relationships/slideLayout" Target="../slideLayouts/slideLayout19.xml"/><Relationship Id="rId6" Type="http://schemas.openxmlformats.org/officeDocument/2006/relationships/hyperlink" Target="https://en.wikipedia.org/wiki/List_of_Falcon_9_and_Falcon_Heavy_launches#:~:text=Launch%20statistics-,Rockets%20from%20the%20Falcon%209%20family%20have%20been%20launched%20344,in%20a%20lower%2Dthan%2Dplanned" TargetMode="External"/><Relationship Id="rId11" Type="http://schemas.openxmlformats.org/officeDocument/2006/relationships/hyperlink" Target="https://www.spacexstats.xyz/#timelines-elon-musk-bet" TargetMode="External"/><Relationship Id="rId5" Type="http://schemas.openxmlformats.org/officeDocument/2006/relationships/hyperlink" Target="https://github.com/r-spacex/SpaceX-API" TargetMode="External"/><Relationship Id="rId10" Type="http://schemas.openxmlformats.org/officeDocument/2006/relationships/hyperlink" Target="https://mynews13.com/fl/orlando/space/2024/05/17/spacex-starlink-6-59-mission" TargetMode="External"/><Relationship Id="rId4" Type="http://schemas.openxmlformats.org/officeDocument/2006/relationships/hyperlink" Target="https://www.spacex.com/" TargetMode="External"/><Relationship Id="rId9" Type="http://schemas.openxmlformats.org/officeDocument/2006/relationships/hyperlink" Target="https://www.nbcnews.com/science/space/spacex-starship-third-test-launch-thursday-rcna14328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4.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5"/>
          <p:cNvSpPr txBox="1"/>
          <p:nvPr/>
        </p:nvSpPr>
        <p:spPr>
          <a:xfrm>
            <a:off x="888546" y="4568734"/>
            <a:ext cx="2514600" cy="923289"/>
          </a:xfrm>
          <a:prstGeom prst="rect">
            <a:avLst/>
          </a:prstGeom>
          <a:noFill/>
          <a:ln>
            <a:noFill/>
          </a:ln>
        </p:spPr>
        <p:txBody>
          <a:bodyPr spcFirstLastPara="1" wrap="square" lIns="91425" tIns="45700" rIns="91425" bIns="45700" anchor="t" anchorCtr="0">
            <a:spAutoFit/>
          </a:bodyPr>
          <a:lstStyle/>
          <a:p>
            <a:r>
              <a:rPr lang="en-US" sz="1800" dirty="0">
                <a:solidFill>
                  <a:schemeClr val="lt2"/>
                </a:solidFill>
              </a:rPr>
              <a:t>Fatih Çağlar</a:t>
            </a:r>
            <a:endParaRPr lang="tr-TR" dirty="0"/>
          </a:p>
          <a:p>
            <a:endParaRPr lang="en-US" sz="1800" dirty="0">
              <a:solidFill>
                <a:srgbClr val="E7E6E6"/>
              </a:solidFill>
            </a:endParaRPr>
          </a:p>
          <a:p>
            <a:pPr marL="0" marR="0" lvl="0" indent="0" algn="l" rtl="0">
              <a:spcBef>
                <a:spcPts val="0"/>
              </a:spcBef>
              <a:spcAft>
                <a:spcPts val="0"/>
              </a:spcAft>
              <a:buNone/>
            </a:pPr>
            <a:r>
              <a:rPr lang="en-US" sz="1800" dirty="0">
                <a:solidFill>
                  <a:srgbClr val="E7E6E6"/>
                </a:solidFill>
              </a:rPr>
              <a:t>5/17/2024</a:t>
            </a:r>
          </a:p>
        </p:txBody>
      </p:sp>
      <p:pic>
        <p:nvPicPr>
          <p:cNvPr id="87" name="Google Shape;87;p15"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34"/>
        <p:cNvGrpSpPr/>
        <p:nvPr/>
      </p:nvGrpSpPr>
      <p:grpSpPr>
        <a:xfrm>
          <a:off x="0" y="0"/>
          <a:ext cx="0" cy="0"/>
          <a:chOff x="0" y="0"/>
          <a:chExt cx="0" cy="0"/>
        </a:xfrm>
      </p:grpSpPr>
      <p:sp>
        <p:nvSpPr>
          <p:cNvPr id="138" name="Google Shape;138;p22"/>
          <p:cNvSpPr txBox="1"/>
          <p:nvPr/>
        </p:nvSpPr>
        <p:spPr>
          <a:xfrm>
            <a:off x="737132" y="568919"/>
            <a:ext cx="3361498" cy="582991"/>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600"/>
              </a:spcAft>
              <a:buClr>
                <a:srgbClr val="0B49CB"/>
              </a:buClr>
              <a:buSzPct val="100000"/>
            </a:pPr>
            <a:r>
              <a:rPr lang="en-US" sz="2400" b="1" cap="all" dirty="0">
                <a:effectLst>
                  <a:outerShdw blurRad="50800" dist="63500" dir="2700000" algn="tl" rotWithShape="0">
                    <a:srgbClr val="000000">
                      <a:alpha val="48000"/>
                    </a:srgbClr>
                  </a:outerShdw>
                </a:effectLst>
                <a:latin typeface="+mj-lt"/>
                <a:ea typeface="+mj-ea"/>
                <a:cs typeface="+mj-cs"/>
                <a:sym typeface="Arial"/>
              </a:rPr>
              <a:t>Data Collection </a:t>
            </a:r>
            <a:endParaRPr lang="en-US" sz="2400" b="1" cap="all" dirty="0">
              <a:effectLst>
                <a:outerShdw blurRad="50800" dist="63500" dir="2700000" algn="tl" rotWithShape="0">
                  <a:srgbClr val="000000">
                    <a:alpha val="48000"/>
                  </a:srgbClr>
                </a:outerShdw>
              </a:effectLst>
              <a:latin typeface="+mj-lt"/>
              <a:ea typeface="+mj-ea"/>
              <a:cs typeface="+mj-cs"/>
            </a:endParaRPr>
          </a:p>
        </p:txBody>
      </p:sp>
      <p:sp>
        <p:nvSpPr>
          <p:cNvPr id="137" name="Google Shape;137;p22"/>
          <p:cNvSpPr txBox="1">
            <a:spLocks noGrp="1"/>
          </p:cNvSpPr>
          <p:nvPr>
            <p:ph type="body" idx="4294967295"/>
          </p:nvPr>
        </p:nvSpPr>
        <p:spPr>
          <a:xfrm>
            <a:off x="737132" y="1220164"/>
            <a:ext cx="3361498" cy="4028512"/>
          </a:xfrm>
          <a:prstGeom prst="rect">
            <a:avLst/>
          </a:prstGeom>
        </p:spPr>
        <p:txBody>
          <a:bodyPr spcFirstLastPara="1" vert="horz" lIns="91440" tIns="45720" rIns="91440" bIns="45720" rtlCol="0" anchorCtr="0">
            <a:normAutofit/>
          </a:bodyPr>
          <a:lstStyle/>
          <a:p>
            <a:pPr marR="0" lvl="0">
              <a:spcBef>
                <a:spcPts val="0"/>
              </a:spcBef>
              <a:spcAft>
                <a:spcPts val="0"/>
              </a:spcAft>
              <a:buClr>
                <a:srgbClr val="292929"/>
              </a:buClr>
              <a:buSzPts val="2200"/>
            </a:pPr>
            <a:endParaRPr lang="en-US" sz="1400" dirty="0"/>
          </a:p>
          <a:p>
            <a:pPr marL="539750" indent="-285750">
              <a:spcBef>
                <a:spcPts val="1400"/>
              </a:spcBef>
              <a:buSzPts val="2200"/>
              <a:buFont typeface="Courier New" panose="02070309020205020404" pitchFamily="49" charset="0"/>
              <a:buChar char="o"/>
            </a:pPr>
            <a:r>
              <a:rPr lang="en-US" sz="1400" dirty="0">
                <a:hlinkClick r:id="rId4">
                  <a:extLst>
                    <a:ext uri="{A12FA001-AC4F-418D-AE19-62706E023703}">
                      <ahyp:hlinkClr xmlns:ahyp="http://schemas.microsoft.com/office/drawing/2018/hyperlinkcolor" val="tx"/>
                    </a:ext>
                  </a:extLst>
                </a:hlinkClick>
              </a:rPr>
              <a:t>Code</a:t>
            </a:r>
            <a:r>
              <a:rPr lang="en-US" sz="1400" dirty="0"/>
              <a:t> to collect data through web scraping.</a:t>
            </a:r>
          </a:p>
          <a:p>
            <a:pPr marL="539750" indent="-285750">
              <a:spcBef>
                <a:spcPts val="1400"/>
              </a:spcBef>
              <a:buSzPts val="2200"/>
              <a:buFont typeface="Courier New" panose="02070309020205020404" pitchFamily="49" charset="0"/>
              <a:buChar char="o"/>
            </a:pPr>
            <a:r>
              <a:rPr lang="en-US" sz="1400" dirty="0">
                <a:hlinkClick r:id="rId5">
                  <a:extLst>
                    <a:ext uri="{A12FA001-AC4F-418D-AE19-62706E023703}">
                      <ahyp:hlinkClr xmlns:ahyp="http://schemas.microsoft.com/office/drawing/2018/hyperlinkcolor" val="tx"/>
                    </a:ext>
                  </a:extLst>
                </a:hlinkClick>
              </a:rPr>
              <a:t>Code</a:t>
            </a:r>
            <a:r>
              <a:rPr lang="en-US" sz="1400" dirty="0"/>
              <a:t> to collect data using API.</a:t>
            </a:r>
            <a:endParaRPr lang="en-US" sz="1400" b="0" i="0" u="none" strike="noStrike" cap="none" dirty="0"/>
          </a:p>
          <a:p>
            <a:pPr marL="539750" indent="-285750">
              <a:spcBef>
                <a:spcPts val="1400"/>
              </a:spcBef>
              <a:buSzPts val="2200"/>
              <a:buFont typeface="Courier New" panose="02070309020205020404" pitchFamily="49" charset="0"/>
              <a:buChar char="o"/>
            </a:pPr>
            <a:endParaRPr lang="en-US" sz="1400" dirty="0"/>
          </a:p>
          <a:p>
            <a:pPr>
              <a:spcBef>
                <a:spcPts val="1400"/>
              </a:spcBef>
              <a:buClr>
                <a:srgbClr val="292929"/>
              </a:buClr>
              <a:buSzPts val="2200"/>
            </a:pPr>
            <a:endParaRPr lang="en-US" sz="1400" dirty="0"/>
          </a:p>
          <a:p>
            <a:pPr marR="0" lvl="0">
              <a:spcBef>
                <a:spcPts val="1400"/>
              </a:spcBef>
              <a:spcAft>
                <a:spcPts val="0"/>
              </a:spcAft>
              <a:buClr>
                <a:schemeClr val="dk1"/>
              </a:buClr>
            </a:pPr>
            <a:endParaRPr lang="en-US" sz="1400" dirty="0"/>
          </a:p>
          <a:p>
            <a:pPr marR="0" lvl="0">
              <a:spcBef>
                <a:spcPts val="1000"/>
              </a:spcBef>
              <a:spcAft>
                <a:spcPts val="0"/>
              </a:spcAft>
              <a:buClr>
                <a:schemeClr val="dk1"/>
              </a:buClr>
              <a:buSzPts val="2800"/>
            </a:pPr>
            <a:endParaRPr lang="en-US" sz="1400" dirty="0">
              <a:sym typeface="Calibri"/>
            </a:endParaRPr>
          </a:p>
          <a:p>
            <a:pPr>
              <a:spcBef>
                <a:spcPts val="1000"/>
              </a:spcBef>
              <a:buClr>
                <a:schemeClr val="dk1"/>
              </a:buClr>
              <a:buSzPts val="2800"/>
            </a:pPr>
            <a:endParaRPr lang="en-US" sz="1400" dirty="0"/>
          </a:p>
        </p:txBody>
      </p:sp>
      <p:sp>
        <p:nvSpPr>
          <p:cNvPr id="143" name="Rectangle 142">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diyagram, yazı tipi içeren bir resim&#10;&#10;Açıklama otomatik olarak oluşturuldu">
            <a:extLst>
              <a:ext uri="{FF2B5EF4-FFF2-40B4-BE49-F238E27FC236}">
                <a16:creationId xmlns:a16="http://schemas.microsoft.com/office/drawing/2014/main" id="{E8732E54-DFEE-D2CE-72B8-EFC92F3229F6}"/>
              </a:ext>
            </a:extLst>
          </p:cNvPr>
          <p:cNvPicPr>
            <a:picLocks noChangeAspect="1"/>
          </p:cNvPicPr>
          <p:nvPr/>
        </p:nvPicPr>
        <p:blipFill>
          <a:blip r:embed="rId6"/>
          <a:stretch>
            <a:fillRect/>
          </a:stretch>
        </p:blipFill>
        <p:spPr>
          <a:xfrm>
            <a:off x="5476172" y="1151910"/>
            <a:ext cx="5284775" cy="4584542"/>
          </a:xfrm>
          <a:prstGeom prst="rect">
            <a:avLst/>
          </a:prstGeom>
        </p:spPr>
      </p:pic>
      <p:sp>
        <p:nvSpPr>
          <p:cNvPr id="135" name="Google Shape;135;p22"/>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sp>
        <p:nvSpPr>
          <p:cNvPr id="159" name="Rectangle 158">
            <a:extLst>
              <a:ext uri="{FF2B5EF4-FFF2-40B4-BE49-F238E27FC236}">
                <a16:creationId xmlns:a16="http://schemas.microsoft.com/office/drawing/2014/main" id="{16AE7B63-D295-41BA-AC4A-E390B90E5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4" name="Google Shape;154;p24"/>
          <p:cNvSpPr txBox="1"/>
          <p:nvPr/>
        </p:nvSpPr>
        <p:spPr>
          <a:xfrm>
            <a:off x="4927472" y="609600"/>
            <a:ext cx="6340084"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solidFill>
                  <a:srgbClr val="FFFFFF"/>
                </a:solidFill>
                <a:effectLst>
                  <a:outerShdw blurRad="50800" dist="63500" dir="2700000" algn="tl" rotWithShape="0">
                    <a:srgbClr val="000000">
                      <a:alpha val="48000"/>
                    </a:srgbClr>
                  </a:outerShdw>
                </a:effectLst>
                <a:latin typeface="+mj-lt"/>
                <a:ea typeface="+mj-ea"/>
                <a:cs typeface="+mj-cs"/>
                <a:sym typeface="Arial"/>
              </a:rPr>
              <a:t>Data Wrangling</a:t>
            </a:r>
            <a:endParaRPr lang="en-US" sz="3400" b="1" cap="all">
              <a:solidFill>
                <a:srgbClr val="FFFFFF"/>
              </a:solidFill>
              <a:effectLst>
                <a:outerShdw blurRad="50800" dist="63500" dir="2700000" algn="tl" rotWithShape="0">
                  <a:srgbClr val="000000">
                    <a:alpha val="48000"/>
                  </a:srgbClr>
                </a:outerShdw>
              </a:effectLst>
              <a:latin typeface="+mj-lt"/>
              <a:ea typeface="+mj-ea"/>
              <a:cs typeface="+mj-cs"/>
            </a:endParaRPr>
          </a:p>
        </p:txBody>
      </p:sp>
      <p:sp>
        <p:nvSpPr>
          <p:cNvPr id="161" name="Rectangle 160">
            <a:extLst>
              <a:ext uri="{FF2B5EF4-FFF2-40B4-BE49-F238E27FC236}">
                <a16:creationId xmlns:a16="http://schemas.microsoft.com/office/drawing/2014/main" id="{786DD7D1-E01C-464B-945C-F6E88018E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 tipi, çizgi içeren bir resim&#10;&#10;Açıklama otomatik olarak oluşturuldu">
            <a:extLst>
              <a:ext uri="{FF2B5EF4-FFF2-40B4-BE49-F238E27FC236}">
                <a16:creationId xmlns:a16="http://schemas.microsoft.com/office/drawing/2014/main" id="{35248AB8-580B-7D30-0657-7C937D652905}"/>
              </a:ext>
            </a:extLst>
          </p:cNvPr>
          <p:cNvPicPr>
            <a:picLocks noChangeAspect="1"/>
          </p:cNvPicPr>
          <p:nvPr/>
        </p:nvPicPr>
        <p:blipFill>
          <a:blip r:embed="rId3"/>
          <a:stretch>
            <a:fillRect/>
          </a:stretch>
        </p:blipFill>
        <p:spPr>
          <a:xfrm>
            <a:off x="1651317" y="1114868"/>
            <a:ext cx="1945640" cy="4628265"/>
          </a:xfrm>
          <a:prstGeom prst="rect">
            <a:avLst/>
          </a:prstGeom>
        </p:spPr>
      </p:pic>
      <p:sp>
        <p:nvSpPr>
          <p:cNvPr id="163" name="Rectangle 162">
            <a:extLst>
              <a:ext uri="{FF2B5EF4-FFF2-40B4-BE49-F238E27FC236}">
                <a16:creationId xmlns:a16="http://schemas.microsoft.com/office/drawing/2014/main" id="{F80E4150-F3C6-4470-AF85-36BFD3E39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Google Shape;153;p24"/>
          <p:cNvSpPr txBox="1">
            <a:spLocks noGrp="1"/>
          </p:cNvSpPr>
          <p:nvPr>
            <p:ph type="body" idx="4294967295"/>
          </p:nvPr>
        </p:nvSpPr>
        <p:spPr>
          <a:xfrm>
            <a:off x="4927471" y="2096063"/>
            <a:ext cx="6340085" cy="3957131"/>
          </a:xfrm>
          <a:prstGeom prst="rect">
            <a:avLst/>
          </a:prstGeom>
        </p:spPr>
        <p:txBody>
          <a:bodyPr spcFirstLastPara="1" vert="horz" lIns="91440" tIns="45720" rIns="91440" bIns="45720" rtlCol="0" anchorCtr="0">
            <a:normAutofit/>
          </a:bodyPr>
          <a:lstStyle/>
          <a:p>
            <a:pPr marL="228600">
              <a:buClr>
                <a:srgbClr val="292929"/>
              </a:buClr>
              <a:buSzPts val="2200"/>
            </a:pPr>
            <a:r>
              <a:rPr lang="en-US" dirty="0">
                <a:solidFill>
                  <a:srgbClr val="FFFFFF"/>
                </a:solidFill>
              </a:rPr>
              <a:t>In this stage, distinct launch sites, orbits and landing outcomes and their number of appearances were explored. "Class" feature regarding landing outcome was added to </a:t>
            </a:r>
            <a:r>
              <a:rPr lang="en-US" dirty="0" err="1">
                <a:solidFill>
                  <a:srgbClr val="FFFFFF"/>
                </a:solidFill>
              </a:rPr>
              <a:t>dataframe</a:t>
            </a:r>
            <a:r>
              <a:rPr lang="en-US" dirty="0">
                <a:solidFill>
                  <a:srgbClr val="FFFFFF"/>
                </a:solidFill>
              </a:rPr>
              <a:t> for machine learning purposes. The mean of class column is approximately 0.67 </a:t>
            </a:r>
            <a:r>
              <a:rPr lang="en-US" dirty="0" err="1">
                <a:solidFill>
                  <a:srgbClr val="FFFFFF"/>
                </a:solidFill>
              </a:rPr>
              <a:t>ie</a:t>
            </a:r>
            <a:r>
              <a:rPr lang="en-US" dirty="0">
                <a:solidFill>
                  <a:srgbClr val="FFFFFF"/>
                </a:solidFill>
              </a:rPr>
              <a:t>. 67% of launches were successful.</a:t>
            </a:r>
          </a:p>
          <a:p>
            <a:pPr marL="228600">
              <a:spcBef>
                <a:spcPts val="1000"/>
              </a:spcBef>
              <a:buClr>
                <a:srgbClr val="292929"/>
              </a:buClr>
              <a:buSzPts val="2200"/>
            </a:pPr>
            <a:r>
              <a:rPr lang="en-US" dirty="0">
                <a:solidFill>
                  <a:srgbClr val="FFFFFF"/>
                </a:solidFill>
              </a:rPr>
              <a:t> </a:t>
            </a:r>
            <a:r>
              <a:rPr lang="en-US" dirty="0">
                <a:solidFill>
                  <a:srgbClr val="FFFFFF"/>
                </a:solidFill>
                <a:hlinkClick r:id="rId4"/>
              </a:rPr>
              <a:t>Code</a:t>
            </a:r>
          </a:p>
          <a:p>
            <a:pPr marL="228600" marR="0" lvl="0">
              <a:spcBef>
                <a:spcPts val="1000"/>
              </a:spcBef>
              <a:spcAft>
                <a:spcPts val="0"/>
              </a:spcAft>
              <a:buClr>
                <a:schemeClr val="dk1"/>
              </a:buClr>
              <a:buSzPts val="2800"/>
            </a:pPr>
            <a:endParaRPr lang="en-US" dirty="0">
              <a:solidFill>
                <a:srgbClr val="FFFFFF"/>
              </a:solidFill>
              <a:sym typeface="Calibri"/>
            </a:endParaRPr>
          </a:p>
          <a:p>
            <a:pPr marL="228600" marR="0" lvl="0">
              <a:spcBef>
                <a:spcPts val="1000"/>
              </a:spcBef>
              <a:spcAft>
                <a:spcPts val="0"/>
              </a:spcAft>
              <a:buClr>
                <a:schemeClr val="dk1"/>
              </a:buClr>
              <a:buSzPts val="2800"/>
            </a:pPr>
            <a:endParaRPr lang="en-US" dirty="0">
              <a:solidFill>
                <a:srgbClr val="FFFFFF"/>
              </a:solidFill>
              <a:sym typeface="Calibri"/>
            </a:endParaRPr>
          </a:p>
          <a:p>
            <a:pPr marL="228600" marR="0" lvl="0">
              <a:spcBef>
                <a:spcPts val="1000"/>
              </a:spcBef>
              <a:spcAft>
                <a:spcPts val="0"/>
              </a:spcAft>
              <a:buClr>
                <a:schemeClr val="dk1"/>
              </a:buClr>
              <a:buSzPts val="2800"/>
            </a:pPr>
            <a:endParaRPr lang="en-US" dirty="0">
              <a:solidFill>
                <a:srgbClr val="FFFFFF"/>
              </a:solidFill>
              <a:sym typeface="Calibri"/>
            </a:endParaRPr>
          </a:p>
        </p:txBody>
      </p:sp>
      <p:sp>
        <p:nvSpPr>
          <p:cNvPr id="152" name="Google Shape;152;p24"/>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11</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58"/>
        <p:cNvGrpSpPr/>
        <p:nvPr/>
      </p:nvGrpSpPr>
      <p:grpSpPr>
        <a:xfrm>
          <a:off x="0" y="0"/>
          <a:ext cx="0" cy="0"/>
          <a:chOff x="0" y="0"/>
          <a:chExt cx="0" cy="0"/>
        </a:xfrm>
      </p:grpSpPr>
      <p:pic>
        <p:nvPicPr>
          <p:cNvPr id="163" name="Picture 162" descr="World map with flight paths">
            <a:extLst>
              <a:ext uri="{FF2B5EF4-FFF2-40B4-BE49-F238E27FC236}">
                <a16:creationId xmlns:a16="http://schemas.microsoft.com/office/drawing/2014/main" id="{9E131F36-E60D-9E43-34AF-B85B67B30B5A}"/>
              </a:ext>
            </a:extLst>
          </p:cNvPr>
          <p:cNvPicPr>
            <a:picLocks noChangeAspect="1"/>
          </p:cNvPicPr>
          <p:nvPr/>
        </p:nvPicPr>
        <p:blipFill rotWithShape="1">
          <a:blip r:embed="rId4">
            <a:alphaModFix amt="35000"/>
          </a:blip>
          <a:srcRect t="7313" b="10294"/>
          <a:stretch/>
        </p:blipFill>
        <p:spPr>
          <a:xfrm>
            <a:off x="20" y="2030"/>
            <a:ext cx="12191980" cy="6855970"/>
          </a:xfrm>
          <a:prstGeom prst="rect">
            <a:avLst/>
          </a:prstGeom>
        </p:spPr>
      </p:pic>
      <p:sp>
        <p:nvSpPr>
          <p:cNvPr id="167" name="Rectangle 166">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1" name="Google Shape;161;p25"/>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EDA with Data Visualization</a:t>
            </a:r>
            <a:endParaRPr lang="en-US" sz="3400" b="1" cap="all">
              <a:effectLst>
                <a:outerShdw blurRad="50800" dist="63500" dir="2700000" algn="tl" rotWithShape="0">
                  <a:srgbClr val="000000">
                    <a:alpha val="48000"/>
                  </a:srgbClr>
                </a:outerShdw>
              </a:effectLst>
              <a:latin typeface="+mj-lt"/>
              <a:ea typeface="+mj-ea"/>
              <a:cs typeface="+mj-cs"/>
            </a:endParaRPr>
          </a:p>
        </p:txBody>
      </p:sp>
      <p:sp>
        <p:nvSpPr>
          <p:cNvPr id="160" name="Google Shape;160;p25"/>
          <p:cNvSpPr txBox="1">
            <a:spLocks noGrp="1"/>
          </p:cNvSpPr>
          <p:nvPr>
            <p:ph type="body" idx="4294967295"/>
          </p:nvPr>
        </p:nvSpPr>
        <p:spPr>
          <a:xfrm>
            <a:off x="913795" y="2096064"/>
            <a:ext cx="10353762" cy="3695136"/>
          </a:xfrm>
          <a:prstGeom prst="rect">
            <a:avLst/>
          </a:prstGeom>
        </p:spPr>
        <p:txBody>
          <a:bodyPr spcFirstLastPara="1" vert="horz" lIns="91440" tIns="45720" rIns="91440" bIns="45720" rtlCol="0" anchorCtr="0">
            <a:normAutofit/>
          </a:bodyPr>
          <a:lstStyle/>
          <a:p>
            <a:pPr>
              <a:lnSpc>
                <a:spcPct val="110000"/>
              </a:lnSpc>
              <a:buClr>
                <a:srgbClr val="292929"/>
              </a:buClr>
              <a:buSzPts val="2200"/>
            </a:pPr>
            <a:r>
              <a:rPr lang="en-US" sz="1700" u="sng" dirty="0"/>
              <a:t>Scatterplots (all colored by outcomes):</a:t>
            </a:r>
            <a:endParaRPr lang="en-US" sz="1700" dirty="0"/>
          </a:p>
          <a:p>
            <a:pPr>
              <a:lnSpc>
                <a:spcPct val="110000"/>
              </a:lnSpc>
              <a:buSzPts val="2200"/>
            </a:pPr>
            <a:endParaRPr lang="en-US" sz="1700" u="sng" dirty="0"/>
          </a:p>
          <a:p>
            <a:pPr marL="228600">
              <a:lnSpc>
                <a:spcPct val="110000"/>
              </a:lnSpc>
              <a:buClr>
                <a:srgbClr val="292929"/>
              </a:buClr>
              <a:buSzPts val="2200"/>
            </a:pPr>
            <a:r>
              <a:rPr lang="en-US" sz="1700" dirty="0"/>
              <a:t>Payloads vs. Flight Numbers (Do payloads change over time? Are there any significant fluctuations?)</a:t>
            </a:r>
          </a:p>
          <a:p>
            <a:pPr marL="228600">
              <a:lnSpc>
                <a:spcPct val="110000"/>
              </a:lnSpc>
              <a:buClr>
                <a:srgbClr val="292929"/>
              </a:buClr>
              <a:buSzPts val="2200"/>
            </a:pPr>
            <a:r>
              <a:rPr lang="en-US" sz="1700" dirty="0"/>
              <a:t>Launch sites vs. Flight Number (Which launch site hosts most flights? Any change by time?)</a:t>
            </a:r>
          </a:p>
          <a:p>
            <a:pPr marL="228600">
              <a:lnSpc>
                <a:spcPct val="110000"/>
              </a:lnSpc>
              <a:buClr>
                <a:srgbClr val="292929"/>
              </a:buClr>
              <a:buSzPts val="2200"/>
            </a:pPr>
            <a:r>
              <a:rPr lang="en-US" sz="1700" dirty="0"/>
              <a:t>Launch Sites vs. Payload Mass (Which launch sites are used for small/large payloads? Any pattern?)</a:t>
            </a:r>
          </a:p>
          <a:p>
            <a:pPr marL="228600">
              <a:lnSpc>
                <a:spcPct val="110000"/>
              </a:lnSpc>
              <a:buClr>
                <a:srgbClr val="292929"/>
              </a:buClr>
              <a:buSzPts val="2200"/>
            </a:pPr>
            <a:r>
              <a:rPr lang="en-US" sz="1700" dirty="0"/>
              <a:t>Orbits vs Flight Number (What is the effect of orbits to which rockets launched on outcome? What is the distribution over flight numbers?)</a:t>
            </a:r>
          </a:p>
          <a:p>
            <a:pPr marL="228600">
              <a:lnSpc>
                <a:spcPct val="110000"/>
              </a:lnSpc>
              <a:buClr>
                <a:srgbClr val="292929"/>
              </a:buClr>
              <a:buSzPts val="2200"/>
            </a:pPr>
            <a:r>
              <a:rPr lang="en-US" sz="1700" dirty="0"/>
              <a:t>Payloads vs. Orbit (What are the mean payloads &amp; outcomes for different orbits? )</a:t>
            </a:r>
          </a:p>
          <a:p>
            <a:pPr>
              <a:lnSpc>
                <a:spcPct val="110000"/>
              </a:lnSpc>
              <a:buClr>
                <a:srgbClr val="292929"/>
              </a:buClr>
              <a:buSzPts val="2200"/>
            </a:pPr>
            <a:r>
              <a:rPr lang="en-US" sz="1700" dirty="0"/>
              <a:t> </a:t>
            </a:r>
          </a:p>
          <a:p>
            <a:pPr marL="228600">
              <a:lnSpc>
                <a:spcPct val="110000"/>
              </a:lnSpc>
              <a:buClr>
                <a:srgbClr val="292929"/>
              </a:buClr>
              <a:buSzPts val="2200"/>
            </a:pPr>
            <a:endParaRPr lang="en-US" sz="1700" dirty="0"/>
          </a:p>
          <a:p>
            <a:pPr marL="228600" marR="0" lvl="0">
              <a:lnSpc>
                <a:spcPct val="110000"/>
              </a:lnSpc>
              <a:spcBef>
                <a:spcPts val="1400"/>
              </a:spcBef>
              <a:spcAft>
                <a:spcPts val="0"/>
              </a:spcAft>
              <a:buClr>
                <a:srgbClr val="292929"/>
              </a:buClr>
              <a:buSzPts val="2200"/>
            </a:pPr>
            <a:endParaRPr lang="en-US" sz="1700" dirty="0"/>
          </a:p>
          <a:p>
            <a:pPr marL="228600" marR="0" lvl="0">
              <a:lnSpc>
                <a:spcPct val="110000"/>
              </a:lnSpc>
              <a:spcBef>
                <a:spcPts val="1000"/>
              </a:spcBef>
              <a:spcAft>
                <a:spcPts val="0"/>
              </a:spcAft>
              <a:buClr>
                <a:schemeClr val="dk1"/>
              </a:buClr>
              <a:buSzPts val="2800"/>
            </a:pPr>
            <a:endParaRPr lang="en-US" sz="1700" dirty="0">
              <a:sym typeface="Calibri"/>
            </a:endParaRPr>
          </a:p>
        </p:txBody>
      </p:sp>
      <p:sp>
        <p:nvSpPr>
          <p:cNvPr id="159" name="Google Shape;159;p25"/>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58"/>
        <p:cNvGrpSpPr/>
        <p:nvPr/>
      </p:nvGrpSpPr>
      <p:grpSpPr>
        <a:xfrm>
          <a:off x="0" y="0"/>
          <a:ext cx="0" cy="0"/>
          <a:chOff x="0" y="0"/>
          <a:chExt cx="0" cy="0"/>
        </a:xfrm>
      </p:grpSpPr>
      <p:pic>
        <p:nvPicPr>
          <p:cNvPr id="163" name="Picture 162" descr="Financial graphs on a dark display">
            <a:extLst>
              <a:ext uri="{FF2B5EF4-FFF2-40B4-BE49-F238E27FC236}">
                <a16:creationId xmlns:a16="http://schemas.microsoft.com/office/drawing/2014/main" id="{4B965FF6-CD55-EEFB-8AD2-AD1472268228}"/>
              </a:ext>
            </a:extLst>
          </p:cNvPr>
          <p:cNvPicPr>
            <a:picLocks noChangeAspect="1"/>
          </p:cNvPicPr>
          <p:nvPr/>
        </p:nvPicPr>
        <p:blipFill rotWithShape="1">
          <a:blip r:embed="rId4">
            <a:alphaModFix amt="35000"/>
          </a:blip>
          <a:srcRect t="10026"/>
          <a:stretch/>
        </p:blipFill>
        <p:spPr>
          <a:xfrm>
            <a:off x="20" y="2030"/>
            <a:ext cx="12191980" cy="6855970"/>
          </a:xfrm>
          <a:prstGeom prst="rect">
            <a:avLst/>
          </a:prstGeom>
        </p:spPr>
      </p:pic>
      <p:sp>
        <p:nvSpPr>
          <p:cNvPr id="167" name="Rectangle 166">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1" name="Google Shape;161;p25"/>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EDA with Data Visualization</a:t>
            </a:r>
            <a:endParaRPr lang="en-US" sz="3400" b="1" cap="all">
              <a:effectLst>
                <a:outerShdw blurRad="50800" dist="63500" dir="2700000" algn="tl" rotWithShape="0">
                  <a:srgbClr val="000000">
                    <a:alpha val="48000"/>
                  </a:srgbClr>
                </a:outerShdw>
              </a:effectLst>
              <a:latin typeface="+mj-lt"/>
              <a:ea typeface="+mj-ea"/>
              <a:cs typeface="+mj-cs"/>
            </a:endParaRPr>
          </a:p>
        </p:txBody>
      </p:sp>
      <p:sp>
        <p:nvSpPr>
          <p:cNvPr id="160" name="Google Shape;160;p25"/>
          <p:cNvSpPr txBox="1">
            <a:spLocks noGrp="1"/>
          </p:cNvSpPr>
          <p:nvPr>
            <p:ph type="body" idx="4294967295"/>
          </p:nvPr>
        </p:nvSpPr>
        <p:spPr>
          <a:xfrm>
            <a:off x="913795" y="2096064"/>
            <a:ext cx="10353762" cy="3695136"/>
          </a:xfrm>
          <a:prstGeom prst="rect">
            <a:avLst/>
          </a:prstGeom>
        </p:spPr>
        <p:txBody>
          <a:bodyPr spcFirstLastPara="1" vert="horz" lIns="91440" tIns="45720" rIns="91440" bIns="45720" rtlCol="0" anchorCtr="0">
            <a:normAutofit/>
          </a:bodyPr>
          <a:lstStyle/>
          <a:p>
            <a:pPr marL="228600">
              <a:buClr>
                <a:srgbClr val="292929"/>
              </a:buClr>
              <a:buSzPts val="2200"/>
            </a:pPr>
            <a:endParaRPr lang="en-US"/>
          </a:p>
          <a:p>
            <a:pPr marL="228600">
              <a:buClr>
                <a:srgbClr val="292929"/>
              </a:buClr>
              <a:buSzPts val="2200"/>
            </a:pPr>
            <a:r>
              <a:rPr lang="en-US"/>
              <a:t>Success Rates of Different Orbits – Bar Chart (How success rate changes through orbits?)</a:t>
            </a:r>
          </a:p>
          <a:p>
            <a:pPr marL="228600">
              <a:buClr>
                <a:srgbClr val="292929"/>
              </a:buClr>
              <a:buSzPts val="2200"/>
            </a:pPr>
            <a:r>
              <a:rPr lang="en-US"/>
              <a:t>Success Rate Through Years – Line Chart (How success rate change through years?)</a:t>
            </a:r>
          </a:p>
          <a:p>
            <a:pPr marL="228600">
              <a:buClr>
                <a:srgbClr val="292929"/>
              </a:buClr>
              <a:buSzPts val="2200"/>
            </a:pPr>
            <a:r>
              <a:rPr lang="en-US">
                <a:hlinkClick r:id="rId5"/>
              </a:rPr>
              <a:t>Code</a:t>
            </a:r>
            <a:endParaRPr lang="en-US"/>
          </a:p>
          <a:p>
            <a:pPr marL="228600" marR="0" lvl="0">
              <a:spcAft>
                <a:spcPts val="0"/>
              </a:spcAft>
              <a:buClr>
                <a:srgbClr val="292929"/>
              </a:buClr>
              <a:buSzPts val="2200"/>
            </a:pPr>
            <a:endParaRPr lang="en-US"/>
          </a:p>
          <a:p>
            <a:pPr marL="228600" marR="0" lvl="0">
              <a:spcBef>
                <a:spcPts val="1400"/>
              </a:spcBef>
              <a:spcAft>
                <a:spcPts val="0"/>
              </a:spcAft>
              <a:buClr>
                <a:srgbClr val="292929"/>
              </a:buClr>
              <a:buSzPts val="2200"/>
            </a:pPr>
            <a:endParaRPr lang="en-US"/>
          </a:p>
          <a:p>
            <a:pPr marL="228600">
              <a:spcBef>
                <a:spcPts val="1000"/>
              </a:spcBef>
              <a:buClr>
                <a:schemeClr val="dk1"/>
              </a:buClr>
              <a:buSzPts val="2800"/>
            </a:pPr>
            <a:endParaRPr lang="en-US"/>
          </a:p>
        </p:txBody>
      </p:sp>
      <p:sp>
        <p:nvSpPr>
          <p:cNvPr id="159" name="Google Shape;159;p25"/>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13</a:t>
            </a:fld>
            <a:endParaRPr lang="en-US"/>
          </a:p>
        </p:txBody>
      </p:sp>
    </p:spTree>
    <p:extLst>
      <p:ext uri="{BB962C8B-B14F-4D97-AF65-F5344CB8AC3E}">
        <p14:creationId xmlns:p14="http://schemas.microsoft.com/office/powerpoint/2010/main" val="1168197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65"/>
        <p:cNvGrpSpPr/>
        <p:nvPr/>
      </p:nvGrpSpPr>
      <p:grpSpPr>
        <a:xfrm>
          <a:off x="0" y="0"/>
          <a:ext cx="0" cy="0"/>
          <a:chOff x="0" y="0"/>
          <a:chExt cx="0" cy="0"/>
        </a:xfrm>
      </p:grpSpPr>
      <p:pic>
        <p:nvPicPr>
          <p:cNvPr id="170" name="Picture 169" descr="Illuminated server room panel">
            <a:extLst>
              <a:ext uri="{FF2B5EF4-FFF2-40B4-BE49-F238E27FC236}">
                <a16:creationId xmlns:a16="http://schemas.microsoft.com/office/drawing/2014/main" id="{00F5310B-E14A-4B8E-D786-063CECD4A3DF}"/>
              </a:ext>
            </a:extLst>
          </p:cNvPr>
          <p:cNvPicPr>
            <a:picLocks noChangeAspect="1"/>
          </p:cNvPicPr>
          <p:nvPr/>
        </p:nvPicPr>
        <p:blipFill rotWithShape="1">
          <a:blip r:embed="rId4">
            <a:alphaModFix amt="35000"/>
          </a:blip>
          <a:srcRect t="15755"/>
          <a:stretch/>
        </p:blipFill>
        <p:spPr>
          <a:xfrm>
            <a:off x="20" y="2030"/>
            <a:ext cx="12191980" cy="6855970"/>
          </a:xfrm>
          <a:prstGeom prst="rect">
            <a:avLst/>
          </a:prstGeom>
        </p:spPr>
      </p:pic>
      <p:sp>
        <p:nvSpPr>
          <p:cNvPr id="174" name="Rectangle 173">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8" name="Google Shape;168;p26"/>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EDA with SQL</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67" name="Google Shape;167;p26"/>
          <p:cNvSpPr txBox="1">
            <a:spLocks noGrp="1"/>
          </p:cNvSpPr>
          <p:nvPr>
            <p:ph type="body" idx="4294967295"/>
          </p:nvPr>
        </p:nvSpPr>
        <p:spPr>
          <a:xfrm>
            <a:off x="913795" y="2096064"/>
            <a:ext cx="10353762" cy="3695136"/>
          </a:xfrm>
          <a:prstGeom prst="rect">
            <a:avLst/>
          </a:prstGeom>
        </p:spPr>
        <p:txBody>
          <a:bodyPr spcFirstLastPara="1" vert="horz" lIns="91440" tIns="45720" rIns="91440" bIns="45720" rtlCol="0" anchorCtr="0">
            <a:normAutofit/>
          </a:bodyPr>
          <a:lstStyle/>
          <a:p>
            <a:pPr>
              <a:lnSpc>
                <a:spcPct val="110000"/>
              </a:lnSpc>
              <a:buClr>
                <a:srgbClr val="292929"/>
              </a:buClr>
              <a:buSzPts val="2200"/>
            </a:pPr>
            <a:r>
              <a:rPr lang="en-US" sz="1300" u="sng" dirty="0"/>
              <a:t>Queries:</a:t>
            </a:r>
          </a:p>
          <a:p>
            <a:pPr>
              <a:lnSpc>
                <a:spcPct val="110000"/>
              </a:lnSpc>
              <a:buSzPts val="2200"/>
            </a:pPr>
            <a:endParaRPr lang="en-US" sz="1300" u="sng" dirty="0"/>
          </a:p>
          <a:p>
            <a:pPr marL="342900">
              <a:lnSpc>
                <a:spcPct val="110000"/>
              </a:lnSpc>
              <a:buSzPts val="2200"/>
            </a:pPr>
            <a:r>
              <a:rPr lang="en-US" sz="1300" dirty="0"/>
              <a:t>Total payload mass carried by boosters</a:t>
            </a:r>
          </a:p>
          <a:p>
            <a:pPr marL="342900">
              <a:lnSpc>
                <a:spcPct val="110000"/>
              </a:lnSpc>
              <a:buSzPts val="2200"/>
            </a:pPr>
            <a:r>
              <a:rPr lang="en-US" sz="1300" dirty="0"/>
              <a:t>Average payload mass carried by specific boosters</a:t>
            </a:r>
          </a:p>
          <a:p>
            <a:pPr marL="342900">
              <a:lnSpc>
                <a:spcPct val="110000"/>
              </a:lnSpc>
              <a:buSzPts val="2200"/>
            </a:pPr>
            <a:r>
              <a:rPr lang="en-US" sz="1300" dirty="0"/>
              <a:t>The date when the first </a:t>
            </a:r>
            <a:r>
              <a:rPr lang="en-US" sz="1300" dirty="0" err="1"/>
              <a:t>succesful</a:t>
            </a:r>
            <a:r>
              <a:rPr lang="en-US" sz="1300" dirty="0"/>
              <a:t> landing outcome in ground pad was achieved</a:t>
            </a:r>
          </a:p>
          <a:p>
            <a:pPr marL="342900">
              <a:lnSpc>
                <a:spcPct val="110000"/>
              </a:lnSpc>
              <a:buSzPts val="2200"/>
            </a:pPr>
            <a:r>
              <a:rPr lang="en-US" sz="1300" dirty="0"/>
              <a:t>Boosters which have success in drone ship with specific payload range</a:t>
            </a:r>
          </a:p>
          <a:p>
            <a:pPr marL="342900">
              <a:lnSpc>
                <a:spcPct val="110000"/>
              </a:lnSpc>
              <a:buSzPts val="2200"/>
            </a:pPr>
            <a:r>
              <a:rPr lang="en-US" sz="1300" dirty="0"/>
              <a:t>Total number of successful and failure mission outcomes</a:t>
            </a:r>
          </a:p>
          <a:p>
            <a:pPr marL="342900">
              <a:lnSpc>
                <a:spcPct val="110000"/>
              </a:lnSpc>
              <a:buSzPts val="2200"/>
            </a:pPr>
            <a:r>
              <a:rPr lang="en-US" sz="1300" dirty="0"/>
              <a:t>Some other observations for certain time periods</a:t>
            </a:r>
          </a:p>
          <a:p>
            <a:pPr marL="342900">
              <a:lnSpc>
                <a:spcPct val="110000"/>
              </a:lnSpc>
              <a:buSzPts val="2200"/>
            </a:pPr>
            <a:endParaRPr lang="en-US" sz="1300" b="1" dirty="0"/>
          </a:p>
          <a:p>
            <a:pPr marL="228600" marR="0" lvl="0">
              <a:lnSpc>
                <a:spcPct val="110000"/>
              </a:lnSpc>
              <a:spcBef>
                <a:spcPts val="1400"/>
              </a:spcBef>
              <a:spcAft>
                <a:spcPts val="0"/>
              </a:spcAft>
              <a:buClr>
                <a:srgbClr val="292929"/>
              </a:buClr>
              <a:buSzPts val="2200"/>
            </a:pPr>
            <a:r>
              <a:rPr lang="en-US" sz="1300" dirty="0">
                <a:hlinkClick r:id="rId5"/>
              </a:rPr>
              <a:t>Code</a:t>
            </a:r>
            <a:endParaRPr lang="en-US" sz="1300" dirty="0"/>
          </a:p>
          <a:p>
            <a:pPr marL="228600" marR="0" lvl="0">
              <a:lnSpc>
                <a:spcPct val="110000"/>
              </a:lnSpc>
              <a:spcBef>
                <a:spcPts val="1000"/>
              </a:spcBef>
              <a:spcAft>
                <a:spcPts val="0"/>
              </a:spcAft>
              <a:buClr>
                <a:schemeClr val="dk1"/>
              </a:buClr>
              <a:buSzPts val="2800"/>
            </a:pPr>
            <a:endParaRPr lang="en-US" sz="1300" dirty="0">
              <a:sym typeface="Calibri"/>
            </a:endParaRPr>
          </a:p>
          <a:p>
            <a:pPr marL="228600" marR="0" lvl="0">
              <a:lnSpc>
                <a:spcPct val="110000"/>
              </a:lnSpc>
              <a:spcBef>
                <a:spcPts val="1000"/>
              </a:spcBef>
              <a:spcAft>
                <a:spcPts val="0"/>
              </a:spcAft>
              <a:buClr>
                <a:schemeClr val="dk1"/>
              </a:buClr>
              <a:buSzPts val="2800"/>
            </a:pPr>
            <a:endParaRPr lang="en-US" sz="1300" dirty="0">
              <a:sym typeface="Calibri"/>
            </a:endParaRPr>
          </a:p>
          <a:p>
            <a:pPr marL="228600" marR="0" lvl="0">
              <a:lnSpc>
                <a:spcPct val="110000"/>
              </a:lnSpc>
              <a:spcBef>
                <a:spcPts val="1000"/>
              </a:spcBef>
              <a:spcAft>
                <a:spcPts val="0"/>
              </a:spcAft>
              <a:buClr>
                <a:schemeClr val="dk1"/>
              </a:buClr>
              <a:buSzPts val="2800"/>
            </a:pPr>
            <a:endParaRPr lang="en-US" sz="1300" dirty="0">
              <a:sym typeface="Calibri"/>
            </a:endParaRPr>
          </a:p>
        </p:txBody>
      </p:sp>
      <p:sp>
        <p:nvSpPr>
          <p:cNvPr id="166" name="Google Shape;166;p26"/>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72"/>
        <p:cNvGrpSpPr/>
        <p:nvPr/>
      </p:nvGrpSpPr>
      <p:grpSpPr>
        <a:xfrm>
          <a:off x="0" y="0"/>
          <a:ext cx="0" cy="0"/>
          <a:chOff x="0" y="0"/>
          <a:chExt cx="0" cy="0"/>
        </a:xfrm>
      </p:grpSpPr>
      <p:pic>
        <p:nvPicPr>
          <p:cNvPr id="177" name="Picture 176">
            <a:extLst>
              <a:ext uri="{FF2B5EF4-FFF2-40B4-BE49-F238E27FC236}">
                <a16:creationId xmlns:a16="http://schemas.microsoft.com/office/drawing/2014/main" id="{6F2EA169-D401-0560-B68C-46A6E6D62C3E}"/>
              </a:ext>
            </a:extLst>
          </p:cNvPr>
          <p:cNvPicPr>
            <a:picLocks noChangeAspect="1"/>
          </p:cNvPicPr>
          <p:nvPr/>
        </p:nvPicPr>
        <p:blipFill rotWithShape="1">
          <a:blip r:embed="rId4">
            <a:alphaModFix amt="35000"/>
          </a:blip>
          <a:srcRect b="6278"/>
          <a:stretch/>
        </p:blipFill>
        <p:spPr>
          <a:xfrm>
            <a:off x="20" y="2030"/>
            <a:ext cx="12191980" cy="6855970"/>
          </a:xfrm>
          <a:prstGeom prst="rect">
            <a:avLst/>
          </a:prstGeom>
        </p:spPr>
      </p:pic>
      <p:sp>
        <p:nvSpPr>
          <p:cNvPr id="181" name="Rectangle 180">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5" name="Google Shape;175;p27"/>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Build an Interactive Map with Folium</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74" name="Google Shape;174;p27"/>
          <p:cNvSpPr txBox="1">
            <a:spLocks noGrp="1"/>
          </p:cNvSpPr>
          <p:nvPr>
            <p:ph type="body" idx="4294967295"/>
          </p:nvPr>
        </p:nvSpPr>
        <p:spPr>
          <a:xfrm>
            <a:off x="913795" y="2096064"/>
            <a:ext cx="10353762" cy="3695136"/>
          </a:xfrm>
          <a:prstGeom prst="rect">
            <a:avLst/>
          </a:prstGeom>
        </p:spPr>
        <p:txBody>
          <a:bodyPr spcFirstLastPara="1" vert="horz" lIns="91440" tIns="45720" rIns="91440" bIns="45720" rtlCol="0" anchorCtr="0">
            <a:normAutofit/>
          </a:bodyPr>
          <a:lstStyle/>
          <a:p>
            <a:pPr marL="342900">
              <a:buClr>
                <a:srgbClr val="292929"/>
              </a:buClr>
              <a:buSzPts val="2200"/>
            </a:pPr>
            <a:r>
              <a:rPr lang="en-US"/>
              <a:t>At this stage, we created a folium map centered at NASA Johnson Space Center and added circles for each of tree launch sites with a marker with their names. We showed launches within these circles using colored icons to denote outcomes. </a:t>
            </a:r>
          </a:p>
          <a:p>
            <a:pPr marL="342900">
              <a:buClr>
                <a:srgbClr val="292929"/>
              </a:buClr>
              <a:buSzPts val="2200"/>
            </a:pPr>
            <a:r>
              <a:rPr lang="en-US"/>
              <a:t>We calculated the distance to nearest coastline using haversine formula and added lines between launch sites and coastlines.</a:t>
            </a:r>
          </a:p>
          <a:p>
            <a:pPr>
              <a:buClr>
                <a:srgbClr val="292929"/>
              </a:buClr>
              <a:buSzPts val="2200"/>
            </a:pPr>
            <a:endParaRPr lang="en-US"/>
          </a:p>
          <a:p>
            <a:pPr marL="228600">
              <a:spcBef>
                <a:spcPts val="1400"/>
              </a:spcBef>
              <a:buClr>
                <a:srgbClr val="292929"/>
              </a:buClr>
              <a:buSzPts val="2200"/>
            </a:pPr>
            <a:r>
              <a:rPr lang="en-US"/>
              <a:t>  </a:t>
            </a:r>
            <a:r>
              <a:rPr lang="en-US">
                <a:hlinkClick r:id="rId5"/>
              </a:rPr>
              <a:t>Code</a:t>
            </a:r>
            <a:endParaRPr lang="en-US"/>
          </a:p>
          <a:p>
            <a:pPr marL="228600" marR="0" lvl="0">
              <a:spcBef>
                <a:spcPts val="1000"/>
              </a:spcBef>
              <a:spcAft>
                <a:spcPts val="0"/>
              </a:spcAft>
              <a:buClr>
                <a:schemeClr val="dk1"/>
              </a:buClr>
              <a:buSzPts val="2800"/>
            </a:pPr>
            <a:endParaRPr lang="en-US">
              <a:sym typeface="Calibri"/>
            </a:endParaRPr>
          </a:p>
          <a:p>
            <a:pPr marL="228600" marR="0" lvl="0">
              <a:spcBef>
                <a:spcPts val="1000"/>
              </a:spcBef>
              <a:spcAft>
                <a:spcPts val="0"/>
              </a:spcAft>
              <a:buClr>
                <a:schemeClr val="dk1"/>
              </a:buClr>
              <a:buSzPts val="2800"/>
            </a:pPr>
            <a:endParaRPr lang="en-US">
              <a:sym typeface="Calibri"/>
            </a:endParaRPr>
          </a:p>
        </p:txBody>
      </p:sp>
      <p:sp>
        <p:nvSpPr>
          <p:cNvPr id="173" name="Google Shape;173;p27"/>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79"/>
        <p:cNvGrpSpPr/>
        <p:nvPr/>
      </p:nvGrpSpPr>
      <p:grpSpPr>
        <a:xfrm>
          <a:off x="0" y="0"/>
          <a:ext cx="0" cy="0"/>
          <a:chOff x="0" y="0"/>
          <a:chExt cx="0" cy="0"/>
        </a:xfrm>
      </p:grpSpPr>
      <p:pic>
        <p:nvPicPr>
          <p:cNvPr id="184" name="Picture 183" descr="Financial graphs on a dark display">
            <a:extLst>
              <a:ext uri="{FF2B5EF4-FFF2-40B4-BE49-F238E27FC236}">
                <a16:creationId xmlns:a16="http://schemas.microsoft.com/office/drawing/2014/main" id="{A9C14777-2CCA-9975-000D-C7681F54611C}"/>
              </a:ext>
            </a:extLst>
          </p:cNvPr>
          <p:cNvPicPr>
            <a:picLocks noChangeAspect="1"/>
          </p:cNvPicPr>
          <p:nvPr/>
        </p:nvPicPr>
        <p:blipFill rotWithShape="1">
          <a:blip r:embed="rId4">
            <a:alphaModFix amt="35000"/>
          </a:blip>
          <a:srcRect t="10026"/>
          <a:stretch/>
        </p:blipFill>
        <p:spPr>
          <a:xfrm>
            <a:off x="20" y="2030"/>
            <a:ext cx="12191980" cy="6855970"/>
          </a:xfrm>
          <a:prstGeom prst="rect">
            <a:avLst/>
          </a:prstGeom>
        </p:spPr>
      </p:pic>
      <p:sp>
        <p:nvSpPr>
          <p:cNvPr id="188" name="Rectangle 187">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2" name="Google Shape;182;p28"/>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Build a Dashboard with Plotly Dash</a:t>
            </a:r>
            <a:endParaRPr lang="en-US" sz="3400" b="1" cap="all">
              <a:effectLst>
                <a:outerShdw blurRad="50800" dist="63500" dir="2700000" algn="tl" rotWithShape="0">
                  <a:srgbClr val="000000">
                    <a:alpha val="48000"/>
                  </a:srgbClr>
                </a:outerShdw>
              </a:effectLst>
              <a:latin typeface="+mj-lt"/>
              <a:ea typeface="+mj-ea"/>
              <a:cs typeface="+mj-cs"/>
            </a:endParaRPr>
          </a:p>
        </p:txBody>
      </p:sp>
      <p:sp>
        <p:nvSpPr>
          <p:cNvPr id="181" name="Google Shape;181;p28"/>
          <p:cNvSpPr txBox="1">
            <a:spLocks noGrp="1"/>
          </p:cNvSpPr>
          <p:nvPr>
            <p:ph type="body" idx="4294967295"/>
          </p:nvPr>
        </p:nvSpPr>
        <p:spPr>
          <a:xfrm>
            <a:off x="913795" y="2096064"/>
            <a:ext cx="10353762" cy="3695136"/>
          </a:xfrm>
          <a:prstGeom prst="rect">
            <a:avLst/>
          </a:prstGeom>
        </p:spPr>
        <p:txBody>
          <a:bodyPr spcFirstLastPara="1" vert="horz" lIns="91440" tIns="45720" rIns="91440" bIns="45720" rtlCol="0" anchorCtr="0">
            <a:normAutofit/>
          </a:bodyPr>
          <a:lstStyle/>
          <a:p>
            <a:pPr marL="342900">
              <a:buClr>
                <a:srgbClr val="292929"/>
              </a:buClr>
              <a:buSzPts val="2200"/>
            </a:pPr>
            <a:r>
              <a:rPr lang="en-US" dirty="0"/>
              <a:t>SpaceX Launch Records Dashboard consists of a dropdown menu to select a launch site (or all), a pie chart that shows outcome rates for launch sites and a scatter plot that shows relation between outcomes and payloads. There is also a slider to select a range for payload.</a:t>
            </a:r>
          </a:p>
          <a:p>
            <a:pPr marL="342900">
              <a:spcBef>
                <a:spcPts val="1400"/>
              </a:spcBef>
              <a:buClr>
                <a:srgbClr val="292929"/>
              </a:buClr>
              <a:buSzPts val="2200"/>
            </a:pPr>
            <a:r>
              <a:rPr lang="en-US" dirty="0"/>
              <a:t>This dashboard gives stakeholders the opportunity of exploring data more deeply themselves and provides a space without a crowd of plots thanks to its interactivity.</a:t>
            </a:r>
          </a:p>
          <a:p>
            <a:pPr marL="228600" lvl="6">
              <a:spcBef>
                <a:spcPts val="1400"/>
              </a:spcBef>
              <a:buClr>
                <a:srgbClr val="292929"/>
              </a:buClr>
              <a:buSzPts val="2200"/>
            </a:pPr>
            <a:r>
              <a:rPr lang="en-US" sz="1800" dirty="0"/>
              <a:t>  </a:t>
            </a:r>
            <a:r>
              <a:rPr lang="en-US" sz="1800" dirty="0">
                <a:hlinkClick r:id="rId5"/>
              </a:rPr>
              <a:t>Code</a:t>
            </a:r>
            <a:endParaRPr lang="en-US" sz="1800" dirty="0"/>
          </a:p>
          <a:p>
            <a:pPr marL="228600" marR="0" lvl="0">
              <a:spcBef>
                <a:spcPts val="1000"/>
              </a:spcBef>
              <a:spcAft>
                <a:spcPts val="0"/>
              </a:spcAft>
              <a:buClr>
                <a:schemeClr val="dk1"/>
              </a:buClr>
              <a:buSzPts val="2800"/>
            </a:pPr>
            <a:endParaRPr lang="en-US" dirty="0">
              <a:sym typeface="Calibri"/>
            </a:endParaRPr>
          </a:p>
        </p:txBody>
      </p:sp>
      <p:sp>
        <p:nvSpPr>
          <p:cNvPr id="180" name="Google Shape;180;p28"/>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86"/>
        <p:cNvGrpSpPr/>
        <p:nvPr/>
      </p:nvGrpSpPr>
      <p:grpSpPr>
        <a:xfrm>
          <a:off x="0" y="0"/>
          <a:ext cx="0" cy="0"/>
          <a:chOff x="0" y="0"/>
          <a:chExt cx="0" cy="0"/>
        </a:xfrm>
      </p:grpSpPr>
      <p:pic>
        <p:nvPicPr>
          <p:cNvPr id="197" name="Picture 190" descr="Colourful pins linked with threads">
            <a:extLst>
              <a:ext uri="{FF2B5EF4-FFF2-40B4-BE49-F238E27FC236}">
                <a16:creationId xmlns:a16="http://schemas.microsoft.com/office/drawing/2014/main" id="{A7DD68AC-70A8-8BFF-C9CD-F0F37EBFB05B}"/>
              </a:ext>
            </a:extLst>
          </p:cNvPr>
          <p:cNvPicPr>
            <a:picLocks noChangeAspect="1"/>
          </p:cNvPicPr>
          <p:nvPr/>
        </p:nvPicPr>
        <p:blipFill rotWithShape="1">
          <a:blip r:embed="rId4">
            <a:alphaModFix amt="20000"/>
            <a:grayscl/>
          </a:blip>
          <a:srcRect t="955" b="14484"/>
          <a:stretch/>
        </p:blipFill>
        <p:spPr>
          <a:xfrm>
            <a:off x="20" y="2030"/>
            <a:ext cx="12191980" cy="6855970"/>
          </a:xfrm>
          <a:prstGeom prst="rect">
            <a:avLst/>
          </a:prstGeom>
        </p:spPr>
      </p:pic>
      <p:sp>
        <p:nvSpPr>
          <p:cNvPr id="198" name="Rectangle 194">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89" name="Google Shape;189;p29"/>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Predictive Analysis (Classification)</a:t>
            </a:r>
            <a:endParaRPr lang="en-US" sz="3400" b="1" cap="all">
              <a:effectLst>
                <a:outerShdw blurRad="50800" dist="63500" dir="2700000" algn="tl" rotWithShape="0">
                  <a:srgbClr val="000000">
                    <a:alpha val="48000"/>
                  </a:srgbClr>
                </a:outerShdw>
              </a:effectLst>
              <a:latin typeface="+mj-lt"/>
              <a:ea typeface="+mj-ea"/>
              <a:cs typeface="+mj-cs"/>
            </a:endParaRPr>
          </a:p>
        </p:txBody>
      </p:sp>
      <p:sp>
        <p:nvSpPr>
          <p:cNvPr id="188" name="Google Shape;188;p29"/>
          <p:cNvSpPr txBox="1">
            <a:spLocks noGrp="1"/>
          </p:cNvSpPr>
          <p:nvPr>
            <p:ph type="body" idx="4294967295"/>
          </p:nvPr>
        </p:nvSpPr>
        <p:spPr>
          <a:xfrm>
            <a:off x="913795" y="2096064"/>
            <a:ext cx="10353762" cy="3695136"/>
          </a:xfrm>
          <a:prstGeom prst="rect">
            <a:avLst/>
          </a:prstGeom>
        </p:spPr>
        <p:txBody>
          <a:bodyPr spcFirstLastPara="1" vert="horz" lIns="91440" tIns="45720" rIns="91440" bIns="45720" rtlCol="0" anchorCtr="0">
            <a:normAutofit/>
          </a:bodyPr>
          <a:lstStyle/>
          <a:p>
            <a:pPr marL="285750">
              <a:spcBef>
                <a:spcPts val="1400"/>
              </a:spcBef>
              <a:buSzPts val="2200"/>
            </a:pPr>
            <a:r>
              <a:rPr lang="en-US" dirty="0"/>
              <a:t>To find the best model for Falcon-9 first stage landing prediction, we selected 4 different models, and passed the parameter grid for these models to </a:t>
            </a:r>
            <a:r>
              <a:rPr lang="en-US" dirty="0" err="1"/>
              <a:t>GridSearchCV</a:t>
            </a:r>
            <a:r>
              <a:rPr lang="en-US" dirty="0"/>
              <a:t> and fitted on our training data which is 80% of all dataset. </a:t>
            </a:r>
          </a:p>
          <a:p>
            <a:pPr marL="285750">
              <a:spcBef>
                <a:spcPts val="1400"/>
              </a:spcBef>
              <a:buSzPts val="2200"/>
            </a:pPr>
            <a:r>
              <a:rPr lang="en-US" dirty="0"/>
              <a:t>We evaluated the models using best parameters and best score grid search gave and using our test data. Decision tree gave the best score which is approximately 0.89.</a:t>
            </a:r>
          </a:p>
          <a:p>
            <a:pPr marL="228600" marR="0" lvl="0">
              <a:spcBef>
                <a:spcPts val="1400"/>
              </a:spcBef>
              <a:spcAft>
                <a:spcPts val="0"/>
              </a:spcAft>
              <a:buClr>
                <a:srgbClr val="292929"/>
              </a:buClr>
              <a:buSzPts val="2200"/>
            </a:pPr>
            <a:r>
              <a:rPr lang="en-US" dirty="0">
                <a:hlinkClick r:id="rId5"/>
              </a:rPr>
              <a:t>Code</a:t>
            </a:r>
            <a:endParaRPr lang="en-US" dirty="0"/>
          </a:p>
          <a:p>
            <a:pPr>
              <a:spcBef>
                <a:spcPts val="1400"/>
              </a:spcBef>
              <a:buClr>
                <a:srgbClr val="292929"/>
              </a:buClr>
              <a:buSzPts val="2200"/>
            </a:pPr>
            <a:endParaRPr lang="en-US" dirty="0"/>
          </a:p>
        </p:txBody>
      </p:sp>
      <p:sp>
        <p:nvSpPr>
          <p:cNvPr id="187" name="Google Shape;187;p29"/>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smtClean="0"/>
              <a:pPr lvl="0" indent="0" defTabSz="914400">
                <a:spcBef>
                  <a:spcPts val="0"/>
                </a:spcBef>
                <a:spcAft>
                  <a:spcPts val="600"/>
                </a:spcAft>
                <a:buNone/>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86"/>
        <p:cNvGrpSpPr/>
        <p:nvPr/>
      </p:nvGrpSpPr>
      <p:grpSpPr>
        <a:xfrm>
          <a:off x="0" y="0"/>
          <a:ext cx="0" cy="0"/>
          <a:chOff x="0" y="0"/>
          <a:chExt cx="0" cy="0"/>
        </a:xfrm>
      </p:grpSpPr>
      <p:pic>
        <p:nvPicPr>
          <p:cNvPr id="3" name="Resim 2" descr="metin, ekran görüntüsü, diyagram, yazı tipi içeren bir resim&#10;&#10;Açıklama otomatik olarak oluşturuldu">
            <a:extLst>
              <a:ext uri="{FF2B5EF4-FFF2-40B4-BE49-F238E27FC236}">
                <a16:creationId xmlns:a16="http://schemas.microsoft.com/office/drawing/2014/main" id="{A011D785-747E-017E-DE6B-CFED2CA0C05D}"/>
              </a:ext>
            </a:extLst>
          </p:cNvPr>
          <p:cNvPicPr>
            <a:picLocks noChangeAspect="1"/>
          </p:cNvPicPr>
          <p:nvPr/>
        </p:nvPicPr>
        <p:blipFill>
          <a:blip r:embed="rId4"/>
          <a:stretch>
            <a:fillRect/>
          </a:stretch>
        </p:blipFill>
        <p:spPr>
          <a:xfrm>
            <a:off x="2434578" y="643466"/>
            <a:ext cx="7235153" cy="5571067"/>
          </a:xfrm>
          <a:prstGeom prst="rect">
            <a:avLst/>
          </a:prstGeom>
          <a:ln w="127000" cap="flat">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pic>
      <p:sp>
        <p:nvSpPr>
          <p:cNvPr id="187" name="Google Shape;187;p2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600"/>
              </a:spcAft>
              <a:buNone/>
            </a:pPr>
            <a:fld id="{00000000-1234-1234-1234-123412341234}" type="slidenum">
              <a:rPr lang="en-US"/>
              <a:pPr marL="0" lvl="0" indent="0" algn="r" rtl="0">
                <a:spcBef>
                  <a:spcPts val="0"/>
                </a:spcBef>
                <a:spcAft>
                  <a:spcPts val="600"/>
                </a:spcAft>
                <a:buNone/>
              </a:pPr>
              <a:t>18</a:t>
            </a:fld>
            <a:endParaRPr lang="en-US"/>
          </a:p>
        </p:txBody>
      </p:sp>
    </p:spTree>
    <p:extLst>
      <p:ext uri="{BB962C8B-B14F-4D97-AF65-F5344CB8AC3E}">
        <p14:creationId xmlns:p14="http://schemas.microsoft.com/office/powerpoint/2010/main" val="1504591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pic>
        <p:nvPicPr>
          <p:cNvPr id="199" name="Picture 198" descr="Financial graphs on a dark display">
            <a:extLst>
              <a:ext uri="{FF2B5EF4-FFF2-40B4-BE49-F238E27FC236}">
                <a16:creationId xmlns:a16="http://schemas.microsoft.com/office/drawing/2014/main" id="{E7EEC822-F039-FD80-BEF9-2E61FAE0209C}"/>
              </a:ext>
            </a:extLst>
          </p:cNvPr>
          <p:cNvPicPr>
            <a:picLocks noChangeAspect="1"/>
          </p:cNvPicPr>
          <p:nvPr/>
        </p:nvPicPr>
        <p:blipFill rotWithShape="1">
          <a:blip r:embed="rId4">
            <a:alphaModFix amt="35000"/>
          </a:blip>
          <a:srcRect t="10026"/>
          <a:stretch/>
        </p:blipFill>
        <p:spPr>
          <a:xfrm>
            <a:off x="20" y="2030"/>
            <a:ext cx="12191980" cy="6855970"/>
          </a:xfrm>
          <a:prstGeom prst="rect">
            <a:avLst/>
          </a:prstGeom>
        </p:spPr>
      </p:pic>
      <p:sp>
        <p:nvSpPr>
          <p:cNvPr id="203" name="Rectangle 202">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7" name="Google Shape;197;p30"/>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Results</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95" name="Google Shape;195;p30"/>
          <p:cNvSpPr txBox="1"/>
          <p:nvPr/>
        </p:nvSpPr>
        <p:spPr>
          <a:xfrm>
            <a:off x="913795" y="2096064"/>
            <a:ext cx="10353762" cy="3695136"/>
          </a:xfrm>
          <a:prstGeom prst="rect">
            <a:avLst/>
          </a:prstGeom>
        </p:spPr>
        <p:txBody>
          <a:bodyPr spcFirstLastPara="1" vert="horz" lIns="91440" tIns="45720" rIns="91440" bIns="45720" rtlCol="0" anchorCtr="0">
            <a:normAutofit/>
          </a:bodyPr>
          <a:lstStyle/>
          <a:p>
            <a:pPr marL="228600" indent="-228600" defTabSz="914400">
              <a:lnSpc>
                <a:spcPct val="120000"/>
              </a:lnSpc>
              <a:buClr>
                <a:srgbClr val="292929"/>
              </a:buClr>
              <a:buSzPts val="2200"/>
              <a:buFont typeface="Arial" panose="020B0604020202020204" pitchFamily="34" charset="0"/>
              <a:buChar char="•"/>
            </a:pPr>
            <a:r>
              <a:rPr lang="en-US" dirty="0">
                <a:effectLst>
                  <a:outerShdw blurRad="50800" dist="38100" dir="2700000" algn="tl" rotWithShape="0">
                    <a:srgbClr val="000000">
                      <a:alpha val="48000"/>
                    </a:srgbClr>
                  </a:outerShdw>
                </a:effectLst>
              </a:rPr>
              <a:t>Some results from EDA</a:t>
            </a:r>
          </a:p>
          <a:p>
            <a:pPr marL="228600" marR="0" lvl="0" indent="-228600" defTabSz="914400">
              <a:lnSpc>
                <a:spcPct val="120000"/>
              </a:lnSpc>
              <a:spcBef>
                <a:spcPts val="1400"/>
              </a:spcBef>
              <a:spcAft>
                <a:spcPts val="0"/>
              </a:spcAft>
              <a:buClr>
                <a:srgbClr val="292929"/>
              </a:buClr>
              <a:buSzPts val="2200"/>
              <a:buFont typeface="Arial" panose="020B0604020202020204" pitchFamily="34" charset="0"/>
              <a:buChar char="•"/>
            </a:pPr>
            <a:r>
              <a:rPr lang="en-US" dirty="0">
                <a:effectLst>
                  <a:outerShdw blurRad="50800" dist="38100" dir="2700000" algn="tl" rotWithShape="0">
                    <a:srgbClr val="000000">
                      <a:alpha val="48000"/>
                    </a:srgbClr>
                  </a:outerShdw>
                </a:effectLst>
                <a:sym typeface="Arial"/>
              </a:rPr>
              <a:t>Interactive analytics demo in screenshots</a:t>
            </a:r>
            <a:endParaRPr lang="en-US" dirty="0">
              <a:effectLst>
                <a:outerShdw blurRad="50800" dist="38100" dir="2700000" algn="tl" rotWithShape="0">
                  <a:srgbClr val="000000">
                    <a:alpha val="48000"/>
                  </a:srgbClr>
                </a:outerShdw>
              </a:effectLst>
            </a:endParaRPr>
          </a:p>
          <a:p>
            <a:pPr marL="228600" marR="0" lvl="0" indent="-228600" defTabSz="914400">
              <a:lnSpc>
                <a:spcPct val="120000"/>
              </a:lnSpc>
              <a:spcBef>
                <a:spcPts val="1400"/>
              </a:spcBef>
              <a:spcAft>
                <a:spcPts val="0"/>
              </a:spcAft>
              <a:buClr>
                <a:srgbClr val="292929"/>
              </a:buClr>
              <a:buSzPts val="2200"/>
              <a:buFont typeface="Arial" panose="020B0604020202020204" pitchFamily="34" charset="0"/>
              <a:buChar char="•"/>
            </a:pPr>
            <a:r>
              <a:rPr lang="en-US" dirty="0">
                <a:effectLst>
                  <a:outerShdw blurRad="50800" dist="38100" dir="2700000" algn="tl" rotWithShape="0">
                    <a:srgbClr val="000000">
                      <a:alpha val="48000"/>
                    </a:srgbClr>
                  </a:outerShdw>
                </a:effectLst>
                <a:sym typeface="Arial"/>
              </a:rPr>
              <a:t>Predictive analysis results</a:t>
            </a:r>
            <a:endParaRPr lang="en-US" dirty="0">
              <a:effectLst>
                <a:outerShdw blurRad="50800" dist="38100" dir="2700000" algn="tl" rotWithShape="0">
                  <a:srgbClr val="000000">
                    <a:alpha val="48000"/>
                  </a:srgbClr>
                </a:outerShdw>
              </a:effectLst>
            </a:endParaRPr>
          </a:p>
          <a:p>
            <a:pPr marL="685800" marR="0" lvl="1" indent="-228600" defTabSz="914400">
              <a:lnSpc>
                <a:spcPct val="120000"/>
              </a:lnSpc>
              <a:spcBef>
                <a:spcPts val="500"/>
              </a:spcBef>
              <a:spcAft>
                <a:spcPts val="0"/>
              </a:spcAft>
              <a:buClr>
                <a:srgbClr val="0070C0"/>
              </a:buClr>
              <a:buSzPts val="1800"/>
              <a:buFont typeface="Arial" panose="020B0604020202020204" pitchFamily="34" charset="0"/>
              <a:buChar char="•"/>
            </a:pPr>
            <a:endParaRPr lang="en-US" b="0" i="0" u="none" strike="noStrike" cap="none" dirty="0">
              <a:effectLst>
                <a:outerShdw blurRad="50800" dist="38100" dir="2700000" algn="tl" rotWithShape="0">
                  <a:srgbClr val="000000">
                    <a:alpha val="48000"/>
                  </a:srgbClr>
                </a:outerShdw>
              </a:effectLst>
              <a:sym typeface="IBM Plex Mono"/>
            </a:endParaRPr>
          </a:p>
          <a:p>
            <a:pPr marL="457200" marR="0" lvl="1" indent="-228600" defTabSz="914400">
              <a:lnSpc>
                <a:spcPct val="120000"/>
              </a:lnSpc>
              <a:spcBef>
                <a:spcPts val="500"/>
              </a:spcBef>
              <a:spcAft>
                <a:spcPts val="0"/>
              </a:spcAft>
              <a:buClr>
                <a:srgbClr val="0070C0"/>
              </a:buClr>
              <a:buSzPts val="1800"/>
              <a:buFont typeface="Arial" panose="020B0604020202020204" pitchFamily="34" charset="0"/>
              <a:buChar char="•"/>
            </a:pPr>
            <a:endParaRPr lang="en-US" b="0" i="0" u="none" strike="noStrike" cap="none" dirty="0">
              <a:effectLst>
                <a:outerShdw blurRad="50800" dist="38100" dir="2700000" algn="tl" rotWithShape="0">
                  <a:srgbClr val="000000">
                    <a:alpha val="48000"/>
                  </a:srgbClr>
                </a:outerShdw>
              </a:effectLst>
              <a:sym typeface="IBM Plex Mono"/>
            </a:endParaRPr>
          </a:p>
        </p:txBody>
      </p:sp>
      <p:sp>
        <p:nvSpPr>
          <p:cNvPr id="196" name="Google Shape;196;p30"/>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rocket taking off from a round circular area&#10;&#10;Description automatically generated">
            <a:extLst>
              <a:ext uri="{FF2B5EF4-FFF2-40B4-BE49-F238E27FC236}">
                <a16:creationId xmlns:a16="http://schemas.microsoft.com/office/drawing/2014/main" id="{09AFF48F-0806-520C-5C60-FD12A28987F0}"/>
              </a:ext>
            </a:extLst>
          </p:cNvPr>
          <p:cNvPicPr>
            <a:picLocks noChangeAspect="1"/>
          </p:cNvPicPr>
          <p:nvPr/>
        </p:nvPicPr>
        <p:blipFill>
          <a:blip r:embed="rId2"/>
          <a:stretch>
            <a:fillRect/>
          </a:stretch>
        </p:blipFill>
        <p:spPr>
          <a:xfrm>
            <a:off x="540774" y="389603"/>
            <a:ext cx="11098161" cy="6091083"/>
          </a:xfrm>
          <a:prstGeom prst="rect">
            <a:avLst/>
          </a:prstGeom>
        </p:spPr>
      </p:pic>
    </p:spTree>
    <p:extLst>
      <p:ext uri="{BB962C8B-B14F-4D97-AF65-F5344CB8AC3E}">
        <p14:creationId xmlns:p14="http://schemas.microsoft.com/office/powerpoint/2010/main" val="1556829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pic>
        <p:nvPicPr>
          <p:cNvPr id="205" name="Picture 198" descr="Rocket launch">
            <a:extLst>
              <a:ext uri="{FF2B5EF4-FFF2-40B4-BE49-F238E27FC236}">
                <a16:creationId xmlns:a16="http://schemas.microsoft.com/office/drawing/2014/main" id="{C77FEF7F-F4E9-623B-D5FA-99E536E777DF}"/>
              </a:ext>
            </a:extLst>
          </p:cNvPr>
          <p:cNvPicPr>
            <a:picLocks noChangeAspect="1"/>
          </p:cNvPicPr>
          <p:nvPr/>
        </p:nvPicPr>
        <p:blipFill rotWithShape="1">
          <a:blip r:embed="rId4">
            <a:alphaModFix amt="20000"/>
            <a:grayscl/>
          </a:blip>
          <a:srcRect t="15755"/>
          <a:stretch/>
        </p:blipFill>
        <p:spPr>
          <a:xfrm>
            <a:off x="20" y="2030"/>
            <a:ext cx="12191980" cy="6855970"/>
          </a:xfrm>
          <a:prstGeom prst="rect">
            <a:avLst/>
          </a:prstGeom>
        </p:spPr>
      </p:pic>
      <p:sp>
        <p:nvSpPr>
          <p:cNvPr id="206" name="Rectangle 202">
            <a:extLst>
              <a:ext uri="{FF2B5EF4-FFF2-40B4-BE49-F238E27FC236}">
                <a16:creationId xmlns:a16="http://schemas.microsoft.com/office/drawing/2014/main" id="{8303E62F-257C-43A0-BEF7-E0DECD8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25"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97" name="Google Shape;197;p30"/>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rPr>
              <a:t>INSIGHTS</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95" name="Google Shape;195;p30"/>
          <p:cNvSpPr txBox="1"/>
          <p:nvPr/>
        </p:nvSpPr>
        <p:spPr>
          <a:xfrm>
            <a:off x="913795" y="1935921"/>
            <a:ext cx="10353762" cy="3695136"/>
          </a:xfrm>
          <a:prstGeom prst="rect">
            <a:avLst/>
          </a:prstGeom>
        </p:spPr>
        <p:txBody>
          <a:bodyPr spcFirstLastPara="1" vert="horz" lIns="91440" tIns="45720" rIns="91440" bIns="45720" rtlCol="0" anchorCtr="0">
            <a:normAutofit/>
          </a:bodyPr>
          <a:lstStyle/>
          <a:p>
            <a:pPr marL="342900" indent="-228600" defTabSz="914400">
              <a:lnSpc>
                <a:spcPct val="110000"/>
              </a:lnSpc>
              <a:buFont typeface="Arial" panose="020B0604020202020204" pitchFamily="34" charset="0"/>
              <a:buChar char="•"/>
            </a:pPr>
            <a:r>
              <a:rPr lang="en-US" sz="1600" dirty="0">
                <a:effectLst>
                  <a:outerShdw blurRad="50800" dist="38100" dir="2700000" algn="tl" rotWithShape="0">
                    <a:srgbClr val="000000">
                      <a:alpha val="48000"/>
                    </a:srgbClr>
                  </a:outerShdw>
                </a:effectLst>
              </a:rPr>
              <a:t>Total success rate is 0.67.</a:t>
            </a:r>
          </a:p>
          <a:p>
            <a:pPr indent="-228600" defTabSz="914400">
              <a:lnSpc>
                <a:spcPct val="110000"/>
              </a:lnSpc>
              <a:buFont typeface="Arial" panose="020B0604020202020204" pitchFamily="34" charset="0"/>
              <a:buChar char="•"/>
            </a:pPr>
            <a:endParaRPr lang="en-US" sz="1600" dirty="0">
              <a:effectLst>
                <a:outerShdw blurRad="50800" dist="38100" dir="2700000" algn="tl" rotWithShape="0">
                  <a:srgbClr val="000000">
                    <a:alpha val="48000"/>
                  </a:srgbClr>
                </a:outerShdw>
              </a:effectLst>
            </a:endParaRPr>
          </a:p>
          <a:p>
            <a:pPr marL="342900" indent="-228600" defTabSz="914400">
              <a:lnSpc>
                <a:spcPct val="110000"/>
              </a:lnSpc>
              <a:buFont typeface="Arial" panose="020B0604020202020204" pitchFamily="34" charset="0"/>
              <a:buChar char="•"/>
            </a:pPr>
            <a:r>
              <a:rPr lang="en-US" sz="1600" dirty="0">
                <a:effectLst>
                  <a:outerShdw blurRad="50800" dist="38100" dir="2700000" algn="tl" rotWithShape="0">
                    <a:srgbClr val="000000">
                      <a:alpha val="48000"/>
                    </a:srgbClr>
                  </a:outerShdw>
                </a:effectLst>
              </a:rPr>
              <a:t>There are 99 successful missions. One mission had failed and payload status of one successful mission is unclear.</a:t>
            </a:r>
            <a:endParaRPr lang="en-US" sz="1600" b="0" i="0" u="none" strike="noStrike" cap="none" dirty="0">
              <a:effectLst>
                <a:outerShdw blurRad="50800" dist="38100" dir="2700000" algn="tl" rotWithShape="0">
                  <a:srgbClr val="000000">
                    <a:alpha val="48000"/>
                  </a:srgbClr>
                </a:outerShdw>
              </a:effectLst>
            </a:endParaRPr>
          </a:p>
          <a:p>
            <a:pPr marL="342900" marR="0" indent="-228600" defTabSz="914400">
              <a:lnSpc>
                <a:spcPct val="110000"/>
              </a:lnSpc>
              <a:spcAft>
                <a:spcPts val="0"/>
              </a:spcAft>
              <a:buFont typeface="Arial" panose="020B0604020202020204" pitchFamily="34" charset="0"/>
              <a:buChar char="•"/>
            </a:pPr>
            <a:endParaRPr lang="en-US" sz="1600" b="0" i="0" u="none" strike="noStrike" cap="none" dirty="0">
              <a:effectLst>
                <a:outerShdw blurRad="50800" dist="38100" dir="2700000" algn="tl" rotWithShape="0">
                  <a:srgbClr val="000000">
                    <a:alpha val="48000"/>
                  </a:srgbClr>
                </a:outerShdw>
              </a:effectLst>
            </a:endParaRPr>
          </a:p>
          <a:p>
            <a:pPr marL="342900" indent="-228600" defTabSz="914400">
              <a:lnSpc>
                <a:spcPct val="110000"/>
              </a:lnSpc>
              <a:buFont typeface="Arial" panose="020B0604020202020204" pitchFamily="34" charset="0"/>
              <a:buChar char="•"/>
            </a:pPr>
            <a:r>
              <a:rPr lang="en-US" sz="1600" dirty="0">
                <a:effectLst>
                  <a:outerShdw blurRad="50800" dist="38100" dir="2700000" algn="tl" rotWithShape="0">
                    <a:srgbClr val="000000">
                      <a:alpha val="48000"/>
                    </a:srgbClr>
                  </a:outerShdw>
                </a:effectLst>
              </a:rPr>
              <a:t>CCAFS LC-40 has a success rate of 60 %, while KSC LC-39A and VAFB SLC 4E has a success rate of 77%.</a:t>
            </a:r>
          </a:p>
          <a:p>
            <a:pPr marL="342900" indent="-228600" defTabSz="914400">
              <a:lnSpc>
                <a:spcPct val="110000"/>
              </a:lnSpc>
              <a:buFont typeface="Arial" panose="020B0604020202020204" pitchFamily="34" charset="0"/>
              <a:buChar char="•"/>
            </a:pPr>
            <a:endParaRPr lang="en-US" sz="1600" dirty="0">
              <a:effectLst>
                <a:outerShdw blurRad="50800" dist="38100" dir="2700000" algn="tl" rotWithShape="0">
                  <a:srgbClr val="000000">
                    <a:alpha val="48000"/>
                  </a:srgbClr>
                </a:outerShdw>
              </a:effectLst>
            </a:endParaRPr>
          </a:p>
          <a:p>
            <a:pPr marL="342900" indent="-228600" defTabSz="914400">
              <a:lnSpc>
                <a:spcPct val="110000"/>
              </a:lnSpc>
              <a:buFont typeface="Arial" panose="020B0604020202020204" pitchFamily="34" charset="0"/>
              <a:buChar char="•"/>
            </a:pPr>
            <a:r>
              <a:rPr lang="en-US" sz="1600" dirty="0">
                <a:effectLst>
                  <a:outerShdw blurRad="50800" dist="38100" dir="2700000" algn="tl" rotWithShape="0">
                    <a:srgbClr val="000000">
                      <a:alpha val="48000"/>
                    </a:srgbClr>
                  </a:outerShdw>
                </a:effectLst>
              </a:rPr>
              <a:t>Out of 11 unique orbits, 4 ones have a success rate of 100% and orbit SO has not any successful landing.</a:t>
            </a:r>
          </a:p>
          <a:p>
            <a:pPr marL="342900" indent="-228600" defTabSz="914400">
              <a:lnSpc>
                <a:spcPct val="110000"/>
              </a:lnSpc>
              <a:buFont typeface="Arial" panose="020B0604020202020204" pitchFamily="34" charset="0"/>
              <a:buChar char="•"/>
            </a:pPr>
            <a:endParaRPr lang="en-US" sz="1600" dirty="0">
              <a:effectLst>
                <a:outerShdw blurRad="50800" dist="38100" dir="2700000" algn="tl" rotWithShape="0">
                  <a:srgbClr val="000000">
                    <a:alpha val="48000"/>
                  </a:srgbClr>
                </a:outerShdw>
              </a:effectLst>
            </a:endParaRPr>
          </a:p>
          <a:p>
            <a:pPr marL="342900" indent="-228600" defTabSz="914400">
              <a:lnSpc>
                <a:spcPct val="110000"/>
              </a:lnSpc>
              <a:buFont typeface="Arial" panose="020B0604020202020204" pitchFamily="34" charset="0"/>
              <a:buChar char="•"/>
            </a:pPr>
            <a:r>
              <a:rPr lang="en-US" sz="1600" dirty="0">
                <a:effectLst>
                  <a:outerShdw blurRad="50800" dist="38100" dir="2700000" algn="tl" rotWithShape="0">
                    <a:srgbClr val="000000">
                      <a:alpha val="48000"/>
                    </a:srgbClr>
                  </a:outerShdw>
                </a:effectLst>
              </a:rPr>
              <a:t>The success rate since 2013 kept increasing till 2020 except a down of 25% in 2018.</a:t>
            </a:r>
          </a:p>
          <a:p>
            <a:pPr marL="342900" indent="-228600" defTabSz="914400">
              <a:lnSpc>
                <a:spcPct val="110000"/>
              </a:lnSpc>
              <a:buFont typeface="Arial" panose="020B0604020202020204" pitchFamily="34" charset="0"/>
              <a:buChar char="•"/>
            </a:pPr>
            <a:endParaRPr lang="en-US" sz="1600" dirty="0">
              <a:effectLst>
                <a:outerShdw blurRad="50800" dist="38100" dir="2700000" algn="tl" rotWithShape="0">
                  <a:srgbClr val="000000">
                    <a:alpha val="48000"/>
                  </a:srgbClr>
                </a:outerShdw>
              </a:effectLst>
            </a:endParaRPr>
          </a:p>
          <a:p>
            <a:pPr marL="342900" indent="-228600" defTabSz="914400">
              <a:lnSpc>
                <a:spcPct val="110000"/>
              </a:lnSpc>
              <a:buFont typeface="Arial" panose="020B0604020202020204" pitchFamily="34" charset="0"/>
              <a:buChar char="•"/>
            </a:pPr>
            <a:r>
              <a:rPr lang="en-US" sz="1600" dirty="0">
                <a:effectLst>
                  <a:outerShdw blurRad="50800" dist="38100" dir="2700000" algn="tl" rotWithShape="0">
                    <a:srgbClr val="000000">
                      <a:alpha val="48000"/>
                    </a:srgbClr>
                  </a:outerShdw>
                </a:effectLst>
              </a:rPr>
              <a:t>For approximately 75% of flights, payload mass is less than 10 tones.</a:t>
            </a:r>
          </a:p>
          <a:p>
            <a:pPr indent="-228600" defTabSz="914400">
              <a:lnSpc>
                <a:spcPct val="110000"/>
              </a:lnSpc>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a:p>
            <a:pPr indent="-228600" defTabSz="914400">
              <a:lnSpc>
                <a:spcPct val="110000"/>
              </a:lnSpc>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a:p>
            <a:pPr marL="685800" lvl="1" indent="-228600" defTabSz="914400">
              <a:lnSpc>
                <a:spcPct val="110000"/>
              </a:lnSpc>
              <a:spcBef>
                <a:spcPts val="500"/>
              </a:spcBef>
              <a:buClr>
                <a:srgbClr val="0070C0"/>
              </a:buClr>
              <a:buSzPts val="1800"/>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a:p>
            <a:pPr marL="457200" lvl="1" indent="-228600" defTabSz="914400">
              <a:lnSpc>
                <a:spcPct val="110000"/>
              </a:lnSpc>
              <a:spcBef>
                <a:spcPts val="500"/>
              </a:spcBef>
              <a:buClr>
                <a:srgbClr val="0070C0"/>
              </a:buClr>
              <a:buSzPts val="1800"/>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p:txBody>
      </p:sp>
      <p:sp>
        <p:nvSpPr>
          <p:cNvPr id="196" name="Google Shape;196;p30"/>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smtClean="0"/>
              <a:pPr lvl="0" indent="0" defTabSz="914400">
                <a:spcBef>
                  <a:spcPts val="0"/>
                </a:spcBef>
                <a:spcAft>
                  <a:spcPts val="600"/>
                </a:spcAft>
                <a:buNone/>
              </a:pPr>
              <a:t>20</a:t>
            </a:fld>
            <a:endParaRPr lang="en-US"/>
          </a:p>
        </p:txBody>
      </p:sp>
    </p:spTree>
    <p:extLst>
      <p:ext uri="{BB962C8B-B14F-4D97-AF65-F5344CB8AC3E}">
        <p14:creationId xmlns:p14="http://schemas.microsoft.com/office/powerpoint/2010/main" val="3702832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A5086DCA-F293-8D1C-637E-96B797FA3509}"/>
              </a:ext>
            </a:extLst>
          </p:cNvPr>
          <p:cNvSpPr txBox="1"/>
          <p:nvPr/>
        </p:nvSpPr>
        <p:spPr>
          <a:xfrm>
            <a:off x="553064" y="221225"/>
            <a:ext cx="112087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400" b="1" dirty="0">
                <a:solidFill>
                  <a:schemeClr val="accent2"/>
                </a:solidFill>
              </a:rPr>
              <a:t>CHARTS AND MAPS</a:t>
            </a:r>
          </a:p>
        </p:txBody>
      </p:sp>
      <p:pic>
        <p:nvPicPr>
          <p:cNvPr id="4" name="Picture 3" descr="A pie chart with a red circle and blue circle&#10;&#10;Description automatically generated">
            <a:extLst>
              <a:ext uri="{FF2B5EF4-FFF2-40B4-BE49-F238E27FC236}">
                <a16:creationId xmlns:a16="http://schemas.microsoft.com/office/drawing/2014/main" id="{A3AAEED0-A245-02E8-FBBC-4B63C6DF8495}"/>
              </a:ext>
            </a:extLst>
          </p:cNvPr>
          <p:cNvPicPr>
            <a:picLocks noChangeAspect="1"/>
          </p:cNvPicPr>
          <p:nvPr/>
        </p:nvPicPr>
        <p:blipFill>
          <a:blip r:embed="rId2"/>
          <a:stretch>
            <a:fillRect/>
          </a:stretch>
        </p:blipFill>
        <p:spPr>
          <a:xfrm>
            <a:off x="941900" y="831748"/>
            <a:ext cx="4900457" cy="2748730"/>
          </a:xfrm>
          <a:prstGeom prst="rect">
            <a:avLst/>
          </a:prstGeom>
        </p:spPr>
      </p:pic>
      <p:pic>
        <p:nvPicPr>
          <p:cNvPr id="6" name="Picture 5" descr="A map with numbers and locations&#10;&#10;Description automatically generated">
            <a:extLst>
              <a:ext uri="{FF2B5EF4-FFF2-40B4-BE49-F238E27FC236}">
                <a16:creationId xmlns:a16="http://schemas.microsoft.com/office/drawing/2014/main" id="{D00229FE-71A6-8587-0134-ABDEBC80016B}"/>
              </a:ext>
            </a:extLst>
          </p:cNvPr>
          <p:cNvPicPr>
            <a:picLocks noChangeAspect="1"/>
          </p:cNvPicPr>
          <p:nvPr/>
        </p:nvPicPr>
        <p:blipFill>
          <a:blip r:embed="rId3"/>
          <a:stretch>
            <a:fillRect/>
          </a:stretch>
        </p:blipFill>
        <p:spPr>
          <a:xfrm>
            <a:off x="941593" y="3046618"/>
            <a:ext cx="4925654" cy="3358023"/>
          </a:xfrm>
          <a:prstGeom prst="rect">
            <a:avLst/>
          </a:prstGeom>
        </p:spPr>
      </p:pic>
      <p:pic>
        <p:nvPicPr>
          <p:cNvPr id="7" name="Picture 6" descr="A graph with colored dots and numbers&#10;&#10;Description automatically generated">
            <a:extLst>
              <a:ext uri="{FF2B5EF4-FFF2-40B4-BE49-F238E27FC236}">
                <a16:creationId xmlns:a16="http://schemas.microsoft.com/office/drawing/2014/main" id="{DB95D2B6-FF40-9890-FC11-8D2EF2E2FE97}"/>
              </a:ext>
            </a:extLst>
          </p:cNvPr>
          <p:cNvPicPr>
            <a:picLocks noChangeAspect="1"/>
          </p:cNvPicPr>
          <p:nvPr/>
        </p:nvPicPr>
        <p:blipFill>
          <a:blip r:embed="rId4"/>
          <a:stretch>
            <a:fillRect/>
          </a:stretch>
        </p:blipFill>
        <p:spPr>
          <a:xfrm>
            <a:off x="6158220" y="1094453"/>
            <a:ext cx="5283303" cy="3907094"/>
          </a:xfrm>
          <a:prstGeom prst="rect">
            <a:avLst/>
          </a:prstGeom>
        </p:spPr>
      </p:pic>
      <p:sp>
        <p:nvSpPr>
          <p:cNvPr id="8" name="TextBox 7">
            <a:extLst>
              <a:ext uri="{FF2B5EF4-FFF2-40B4-BE49-F238E27FC236}">
                <a16:creationId xmlns:a16="http://schemas.microsoft.com/office/drawing/2014/main" id="{0A7C3F2C-1AC0-5C8B-EC2E-CD40DE41B510}"/>
              </a:ext>
            </a:extLst>
          </p:cNvPr>
          <p:cNvSpPr txBox="1"/>
          <p:nvPr/>
        </p:nvSpPr>
        <p:spPr>
          <a:xfrm>
            <a:off x="6108290" y="5401597"/>
            <a:ext cx="530327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latin typeface="Consolas"/>
              </a:rPr>
              <a:t>Check more at </a:t>
            </a:r>
            <a:r>
              <a:rPr lang="en-US" sz="2400" i="1" dirty="0">
                <a:latin typeface="Consolas"/>
                <a:hlinkClick r:id="rId5"/>
              </a:rPr>
              <a:t>live app</a:t>
            </a:r>
            <a:endParaRPr lang="en-US" sz="2400" i="1" dirty="0">
              <a:latin typeface="Consolas"/>
            </a:endParaRPr>
          </a:p>
        </p:txBody>
      </p:sp>
    </p:spTree>
    <p:extLst>
      <p:ext uri="{BB962C8B-B14F-4D97-AF65-F5344CB8AC3E}">
        <p14:creationId xmlns:p14="http://schemas.microsoft.com/office/powerpoint/2010/main" val="1324256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94"/>
        <p:cNvGrpSpPr/>
        <p:nvPr/>
      </p:nvGrpSpPr>
      <p:grpSpPr>
        <a:xfrm>
          <a:off x="0" y="0"/>
          <a:ext cx="0" cy="0"/>
          <a:chOff x="0" y="0"/>
          <a:chExt cx="0" cy="0"/>
        </a:xfrm>
      </p:grpSpPr>
      <p:sp useBgFill="1">
        <p:nvSpPr>
          <p:cNvPr id="209" name="Rectangle 201">
            <a:extLst>
              <a:ext uri="{FF2B5EF4-FFF2-40B4-BE49-F238E27FC236}">
                <a16:creationId xmlns:a16="http://schemas.microsoft.com/office/drawing/2014/main" id="{AB76F39C-DC92-43A2-AFAC-DF33A3F0EB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Google Shape;197;p30"/>
          <p:cNvSpPr txBox="1"/>
          <p:nvPr/>
        </p:nvSpPr>
        <p:spPr>
          <a:xfrm>
            <a:off x="913796" y="4223657"/>
            <a:ext cx="5021337" cy="1922107"/>
          </a:xfrm>
          <a:prstGeom prst="rect">
            <a:avLst/>
          </a:prstGeom>
        </p:spPr>
        <p:txBody>
          <a:bodyPr spcFirstLastPara="1" vert="horz" lIns="91440" tIns="45720" rIns="91440" bIns="45720" rtlCol="0" anchor="ctr" anchorCtr="0">
            <a:normAutofit/>
          </a:bodyPr>
          <a:lstStyle/>
          <a:p>
            <a:pPr defTabSz="914400">
              <a:lnSpc>
                <a:spcPct val="90000"/>
              </a:lnSpc>
              <a:spcBef>
                <a:spcPct val="0"/>
              </a:spcBef>
              <a:spcAft>
                <a:spcPts val="600"/>
              </a:spcAft>
            </a:pPr>
            <a:r>
              <a:rPr lang="en-US" sz="2800" b="1" cap="all">
                <a:effectLst>
                  <a:outerShdw blurRad="50800" dist="63500" dir="2700000" algn="tl" rotWithShape="0">
                    <a:srgbClr val="000000">
                      <a:alpha val="48000"/>
                    </a:srgbClr>
                  </a:outerShdw>
                </a:effectLst>
                <a:latin typeface="+mj-lt"/>
                <a:ea typeface="+mj-ea"/>
                <a:cs typeface="+mj-cs"/>
              </a:rPr>
              <a:t>Predictive Analysis Results</a:t>
            </a:r>
          </a:p>
        </p:txBody>
      </p:sp>
      <p:pic>
        <p:nvPicPr>
          <p:cNvPr id="4" name="Picture 3">
            <a:extLst>
              <a:ext uri="{FF2B5EF4-FFF2-40B4-BE49-F238E27FC236}">
                <a16:creationId xmlns:a16="http://schemas.microsoft.com/office/drawing/2014/main" id="{E4ADD954-BC99-E502-538D-549D4A0BD9BE}"/>
              </a:ext>
            </a:extLst>
          </p:cNvPr>
          <p:cNvPicPr>
            <a:picLocks noChangeAspect="1"/>
          </p:cNvPicPr>
          <p:nvPr/>
        </p:nvPicPr>
        <p:blipFill>
          <a:blip r:embed="rId4"/>
          <a:stretch>
            <a:fillRect/>
          </a:stretch>
        </p:blipFill>
        <p:spPr>
          <a:xfrm>
            <a:off x="1013031" y="497630"/>
            <a:ext cx="4324126" cy="3610645"/>
          </a:xfrm>
          <a:prstGeom prst="rect">
            <a:avLst/>
          </a:prstGeom>
        </p:spPr>
      </p:pic>
      <p:cxnSp>
        <p:nvCxnSpPr>
          <p:cNvPr id="204" name="Straight Connector 203">
            <a:extLst>
              <a:ext uri="{FF2B5EF4-FFF2-40B4-BE49-F238E27FC236}">
                <a16:creationId xmlns:a16="http://schemas.microsoft.com/office/drawing/2014/main" id="{966758FC-A415-4D42-862A-2C0765FF80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154913"/>
            <a:ext cx="0" cy="20838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Resim 2" descr="metin, ekran görüntüsü, yazı tipi içeren bir resim&#10;&#10;Açıklama otomatik olarak oluşturuldu">
            <a:extLst>
              <a:ext uri="{FF2B5EF4-FFF2-40B4-BE49-F238E27FC236}">
                <a16:creationId xmlns:a16="http://schemas.microsoft.com/office/drawing/2014/main" id="{26773716-CAE1-2436-2DBD-303BAC749EBF}"/>
              </a:ext>
            </a:extLst>
          </p:cNvPr>
          <p:cNvPicPr>
            <a:picLocks noChangeAspect="1"/>
          </p:cNvPicPr>
          <p:nvPr/>
        </p:nvPicPr>
        <p:blipFill>
          <a:blip r:embed="rId5"/>
          <a:stretch>
            <a:fillRect/>
          </a:stretch>
        </p:blipFill>
        <p:spPr>
          <a:xfrm>
            <a:off x="5602346" y="538393"/>
            <a:ext cx="5919093" cy="3610645"/>
          </a:xfrm>
          <a:prstGeom prst="rect">
            <a:avLst/>
          </a:prstGeom>
        </p:spPr>
      </p:pic>
      <p:sp>
        <p:nvSpPr>
          <p:cNvPr id="195" name="Google Shape;195;p30"/>
          <p:cNvSpPr txBox="1"/>
          <p:nvPr/>
        </p:nvSpPr>
        <p:spPr>
          <a:xfrm>
            <a:off x="6256865" y="4223657"/>
            <a:ext cx="5010691" cy="1922107"/>
          </a:xfrm>
          <a:prstGeom prst="rect">
            <a:avLst/>
          </a:prstGeom>
        </p:spPr>
        <p:txBody>
          <a:bodyPr spcFirstLastPara="1" vert="horz" lIns="91440" tIns="45720" rIns="91440" bIns="45720" rtlCol="0" anchor="ctr" anchorCtr="0">
            <a:normAutofit/>
          </a:bodyPr>
          <a:lstStyle/>
          <a:p>
            <a:pPr marL="342900" indent="-228600" defTabSz="914400">
              <a:lnSpc>
                <a:spcPct val="120000"/>
              </a:lnSpc>
              <a:buClr>
                <a:srgbClr val="292929"/>
              </a:buClr>
              <a:buSzPts val="2200"/>
              <a:buFont typeface="Arial" panose="020B0604020202020204" pitchFamily="34" charset="0"/>
              <a:buChar char="•"/>
            </a:pPr>
            <a:r>
              <a:rPr lang="en-US">
                <a:effectLst>
                  <a:outerShdw blurRad="50800" dist="38100" dir="2700000" algn="tl" rotWithShape="0">
                    <a:srgbClr val="000000">
                      <a:alpha val="48000"/>
                    </a:srgbClr>
                  </a:outerShdw>
                </a:effectLst>
              </a:rPr>
              <a:t>Best machine learning model for the dataset is Decision Tree.</a:t>
            </a:r>
          </a:p>
          <a:p>
            <a:pPr marL="342900" indent="-228600" defTabSz="914400">
              <a:lnSpc>
                <a:spcPct val="120000"/>
              </a:lnSpc>
              <a:buClr>
                <a:srgbClr val="292929"/>
              </a:buClr>
              <a:buSzPts val="2200"/>
              <a:buFont typeface="Arial" panose="020B0604020202020204" pitchFamily="34" charset="0"/>
              <a:buChar char="•"/>
            </a:pPr>
            <a:r>
              <a:rPr lang="en-US">
                <a:effectLst>
                  <a:outerShdw blurRad="50800" dist="38100" dir="2700000" algn="tl" rotWithShape="0">
                    <a:srgbClr val="000000">
                      <a:alpha val="48000"/>
                    </a:srgbClr>
                  </a:outerShdw>
                </a:effectLst>
              </a:rPr>
              <a:t>Its accuracy is 0.889.</a:t>
            </a:r>
          </a:p>
          <a:p>
            <a:pPr marL="342900" indent="-228600" defTabSz="914400">
              <a:lnSpc>
                <a:spcPct val="120000"/>
              </a:lnSpc>
              <a:buClr>
                <a:srgbClr val="292929"/>
              </a:buClr>
              <a:buSzPts val="2200"/>
              <a:buFont typeface="Arial" panose="020B0604020202020204" pitchFamily="34" charset="0"/>
              <a:buChar char="•"/>
            </a:pPr>
            <a:endParaRPr lang="en-US">
              <a:effectLst>
                <a:outerShdw blurRad="50800" dist="38100" dir="2700000" algn="tl" rotWithShape="0">
                  <a:srgbClr val="000000">
                    <a:alpha val="48000"/>
                  </a:srgbClr>
                </a:outerShdw>
              </a:effectLst>
            </a:endParaRPr>
          </a:p>
          <a:p>
            <a:pPr marL="457200" lvl="1" indent="-228600" defTabSz="914400">
              <a:lnSpc>
                <a:spcPct val="120000"/>
              </a:lnSpc>
              <a:spcBef>
                <a:spcPts val="500"/>
              </a:spcBef>
              <a:buClr>
                <a:srgbClr val="0070C0"/>
              </a:buClr>
              <a:buSzPts val="1800"/>
              <a:buFont typeface="Arial" panose="020B0604020202020204" pitchFamily="34" charset="0"/>
              <a:buChar char="•"/>
            </a:pPr>
            <a:endParaRPr lang="en-US">
              <a:effectLst>
                <a:outerShdw blurRad="50800" dist="38100" dir="2700000" algn="tl" rotWithShape="0">
                  <a:srgbClr val="000000">
                    <a:alpha val="48000"/>
                  </a:srgbClr>
                </a:outerShdw>
              </a:effectLst>
            </a:endParaRPr>
          </a:p>
        </p:txBody>
      </p:sp>
      <p:sp>
        <p:nvSpPr>
          <p:cNvPr id="196" name="Google Shape;196;p30"/>
          <p:cNvSpPr txBox="1">
            <a:spLocks noGrp="1"/>
          </p:cNvSpPr>
          <p:nvPr>
            <p:ph type="sldNum" idx="12"/>
          </p:nvPr>
        </p:nvSpPr>
        <p:spPr>
          <a:xfrm>
            <a:off x="10514011" y="6248400"/>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22</a:t>
            </a:fld>
            <a:endParaRPr lang="en-US"/>
          </a:p>
        </p:txBody>
      </p:sp>
    </p:spTree>
    <p:extLst>
      <p:ext uri="{BB962C8B-B14F-4D97-AF65-F5344CB8AC3E}">
        <p14:creationId xmlns:p14="http://schemas.microsoft.com/office/powerpoint/2010/main" val="1658015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p31"/>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206"/>
        <p:cNvGrpSpPr/>
        <p:nvPr/>
      </p:nvGrpSpPr>
      <p:grpSpPr>
        <a:xfrm>
          <a:off x="0" y="0"/>
          <a:ext cx="0" cy="0"/>
          <a:chOff x="0" y="0"/>
          <a:chExt cx="0" cy="0"/>
        </a:xfrm>
      </p:grpSpPr>
      <p:sp>
        <p:nvSpPr>
          <p:cNvPr id="209" name="Google Shape;209;p32"/>
          <p:cNvSpPr txBox="1"/>
          <p:nvPr/>
        </p:nvSpPr>
        <p:spPr>
          <a:xfrm>
            <a:off x="643467" y="643467"/>
            <a:ext cx="3361498" cy="1267810"/>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600"/>
              </a:spcAft>
              <a:buClr>
                <a:srgbClr val="0B49CB"/>
              </a:buClr>
              <a:buSzPct val="100000"/>
            </a:pPr>
            <a:r>
              <a:rPr lang="en-US" sz="2400" b="1" cap="all">
                <a:effectLst>
                  <a:outerShdw blurRad="50800" dist="63500" dir="2700000" algn="tl" rotWithShape="0">
                    <a:srgbClr val="000000">
                      <a:alpha val="48000"/>
                    </a:srgbClr>
                  </a:outerShdw>
                </a:effectLst>
                <a:latin typeface="+mj-lt"/>
                <a:ea typeface="+mj-ea"/>
                <a:cs typeface="+mj-cs"/>
                <a:sym typeface="Arial"/>
              </a:rPr>
              <a:t>Flight Number vs. Launch Site</a:t>
            </a:r>
            <a:endParaRPr lang="en-US" sz="2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3" name="Metin kutusu 2">
            <a:extLst>
              <a:ext uri="{FF2B5EF4-FFF2-40B4-BE49-F238E27FC236}">
                <a16:creationId xmlns:a16="http://schemas.microsoft.com/office/drawing/2014/main" id="{437694AB-93B0-EFE3-BFDB-BA15E0555C7B}"/>
              </a:ext>
            </a:extLst>
          </p:cNvPr>
          <p:cNvSpPr txBox="1"/>
          <p:nvPr/>
        </p:nvSpPr>
        <p:spPr>
          <a:xfrm>
            <a:off x="643467" y="2096063"/>
            <a:ext cx="3361498" cy="40285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120000"/>
              </a:lnSpc>
              <a:spcAft>
                <a:spcPts val="600"/>
              </a:spcAft>
              <a:buFont typeface="Arial" panose="020B0604020202020204" pitchFamily="34" charset="0"/>
              <a:buChar char="•"/>
            </a:pPr>
            <a:r>
              <a:rPr lang="en-US" sz="1400">
                <a:effectLst>
                  <a:outerShdw blurRad="50800" dist="38100" dir="2700000" algn="tl" rotWithShape="0">
                    <a:srgbClr val="000000">
                      <a:alpha val="48000"/>
                    </a:srgbClr>
                  </a:outerShdw>
                </a:effectLst>
              </a:rPr>
              <a:t>Sites VAFB SLC 4E and KSC LC 39A seem to have high success rates. CCAFS SLC 40 hosts large number of launches but it's success rate is not that much.</a:t>
            </a:r>
          </a:p>
        </p:txBody>
      </p:sp>
      <p:sp>
        <p:nvSpPr>
          <p:cNvPr id="214" name="Rectangle 213">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diyagram, yazı tipi içeren bir resim&#10;&#10;Açıklama otomatik olarak oluşturuldu">
            <a:extLst>
              <a:ext uri="{FF2B5EF4-FFF2-40B4-BE49-F238E27FC236}">
                <a16:creationId xmlns:a16="http://schemas.microsoft.com/office/drawing/2014/main" id="{ECD83D7A-81D5-E350-570D-D56EF33281C6}"/>
              </a:ext>
            </a:extLst>
          </p:cNvPr>
          <p:cNvPicPr>
            <a:picLocks noChangeAspect="1"/>
          </p:cNvPicPr>
          <p:nvPr/>
        </p:nvPicPr>
        <p:blipFill>
          <a:blip r:embed="rId4"/>
          <a:stretch>
            <a:fillRect/>
          </a:stretch>
        </p:blipFill>
        <p:spPr>
          <a:xfrm>
            <a:off x="5711976" y="1151910"/>
            <a:ext cx="4813167" cy="4584542"/>
          </a:xfrm>
          <a:prstGeom prst="rect">
            <a:avLst/>
          </a:prstGeom>
        </p:spPr>
      </p:pic>
      <p:sp>
        <p:nvSpPr>
          <p:cNvPr id="207" name="Google Shape;207;p32"/>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213"/>
        <p:cNvGrpSpPr/>
        <p:nvPr/>
      </p:nvGrpSpPr>
      <p:grpSpPr>
        <a:xfrm>
          <a:off x="0" y="0"/>
          <a:ext cx="0" cy="0"/>
          <a:chOff x="0" y="0"/>
          <a:chExt cx="0" cy="0"/>
        </a:xfrm>
      </p:grpSpPr>
      <p:sp>
        <p:nvSpPr>
          <p:cNvPr id="216" name="Google Shape;216;p33"/>
          <p:cNvSpPr txBox="1"/>
          <p:nvPr/>
        </p:nvSpPr>
        <p:spPr>
          <a:xfrm>
            <a:off x="643467" y="643467"/>
            <a:ext cx="3361498" cy="1267810"/>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600"/>
              </a:spcAft>
              <a:buClr>
                <a:srgbClr val="0B49CB"/>
              </a:buClr>
              <a:buSzPct val="100000"/>
            </a:pPr>
            <a:r>
              <a:rPr lang="en-US" sz="2400" b="1" cap="all">
                <a:effectLst>
                  <a:outerShdw blurRad="50800" dist="63500" dir="2700000" algn="tl" rotWithShape="0">
                    <a:srgbClr val="000000">
                      <a:alpha val="48000"/>
                    </a:srgbClr>
                  </a:outerShdw>
                </a:effectLst>
                <a:latin typeface="+mj-lt"/>
                <a:ea typeface="+mj-ea"/>
                <a:cs typeface="+mj-cs"/>
                <a:sym typeface="Arial"/>
              </a:rPr>
              <a:t>Payload vs. Launch Site</a:t>
            </a:r>
            <a:endParaRPr lang="en-US" sz="2400" b="1" cap="all">
              <a:effectLst>
                <a:outerShdw blurRad="50800" dist="63500" dir="2700000" algn="tl" rotWithShape="0">
                  <a:srgbClr val="000000">
                    <a:alpha val="48000"/>
                  </a:srgbClr>
                </a:outerShdw>
              </a:effectLst>
              <a:latin typeface="+mj-lt"/>
              <a:ea typeface="+mj-ea"/>
              <a:cs typeface="+mj-cs"/>
            </a:endParaRPr>
          </a:p>
        </p:txBody>
      </p:sp>
      <p:sp>
        <p:nvSpPr>
          <p:cNvPr id="3" name="Metin kutusu 2">
            <a:extLst>
              <a:ext uri="{FF2B5EF4-FFF2-40B4-BE49-F238E27FC236}">
                <a16:creationId xmlns:a16="http://schemas.microsoft.com/office/drawing/2014/main" id="{8AA01656-80B6-3E6F-9E73-D28F1A82B507}"/>
              </a:ext>
            </a:extLst>
          </p:cNvPr>
          <p:cNvSpPr txBox="1"/>
          <p:nvPr/>
        </p:nvSpPr>
        <p:spPr>
          <a:xfrm>
            <a:off x="643467" y="2096063"/>
            <a:ext cx="3361498" cy="40285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120000"/>
              </a:lnSpc>
              <a:spcAft>
                <a:spcPts val="600"/>
              </a:spcAft>
              <a:buFont typeface="Arial" panose="020B0604020202020204" pitchFamily="34" charset="0"/>
              <a:buChar char="•"/>
            </a:pPr>
            <a:r>
              <a:rPr lang="en-US" sz="1400">
                <a:effectLst>
                  <a:outerShdw blurRad="50800" dist="38100" dir="2700000" algn="tl" rotWithShape="0">
                    <a:srgbClr val="000000">
                      <a:alpha val="48000"/>
                    </a:srgbClr>
                  </a:outerShdw>
                </a:effectLst>
              </a:rPr>
              <a:t>Most of launches are with payloads less than 10000 kg. </a:t>
            </a:r>
          </a:p>
          <a:p>
            <a:pPr marL="285750" indent="-228600" defTabSz="914400">
              <a:lnSpc>
                <a:spcPct val="120000"/>
              </a:lnSpc>
              <a:spcAft>
                <a:spcPts val="600"/>
              </a:spcAft>
              <a:buFont typeface="Arial" panose="020B0604020202020204" pitchFamily="34" charset="0"/>
              <a:buChar char="•"/>
            </a:pPr>
            <a:r>
              <a:rPr lang="en-US" sz="1400">
                <a:effectLst>
                  <a:outerShdw blurRad="50800" dist="38100" dir="2700000" algn="tl" rotWithShape="0">
                    <a:srgbClr val="000000">
                      <a:alpha val="48000"/>
                    </a:srgbClr>
                  </a:outerShdw>
                </a:effectLst>
              </a:rPr>
              <a:t>Launches with payloads greater than 10000 are from CCAFS SLC 40 &amp; KSC LC 39A and of very high success rate.</a:t>
            </a:r>
          </a:p>
        </p:txBody>
      </p:sp>
      <p:sp>
        <p:nvSpPr>
          <p:cNvPr id="221" name="Rectangle 220">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yazı tipi, diyagram içeren bir resim&#10;&#10;Açıklama otomatik olarak oluşturuldu">
            <a:extLst>
              <a:ext uri="{FF2B5EF4-FFF2-40B4-BE49-F238E27FC236}">
                <a16:creationId xmlns:a16="http://schemas.microsoft.com/office/drawing/2014/main" id="{0A2E4417-D39A-0143-BC10-F95EF02EBEB5}"/>
              </a:ext>
            </a:extLst>
          </p:cNvPr>
          <p:cNvPicPr>
            <a:picLocks noChangeAspect="1"/>
          </p:cNvPicPr>
          <p:nvPr/>
        </p:nvPicPr>
        <p:blipFill>
          <a:blip r:embed="rId4"/>
          <a:stretch>
            <a:fillRect/>
          </a:stretch>
        </p:blipFill>
        <p:spPr>
          <a:xfrm>
            <a:off x="5705642" y="1151910"/>
            <a:ext cx="4825834" cy="4584542"/>
          </a:xfrm>
          <a:prstGeom prst="rect">
            <a:avLst/>
          </a:prstGeom>
        </p:spPr>
      </p:pic>
      <p:sp>
        <p:nvSpPr>
          <p:cNvPr id="214" name="Google Shape;214;p33"/>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220"/>
        <p:cNvGrpSpPr/>
        <p:nvPr/>
      </p:nvGrpSpPr>
      <p:grpSpPr>
        <a:xfrm>
          <a:off x="0" y="0"/>
          <a:ext cx="0" cy="0"/>
          <a:chOff x="0" y="0"/>
          <a:chExt cx="0" cy="0"/>
        </a:xfrm>
      </p:grpSpPr>
      <p:sp>
        <p:nvSpPr>
          <p:cNvPr id="223" name="Google Shape;223;p34"/>
          <p:cNvSpPr txBox="1"/>
          <p:nvPr/>
        </p:nvSpPr>
        <p:spPr>
          <a:xfrm>
            <a:off x="643467" y="643467"/>
            <a:ext cx="3361498" cy="1267810"/>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600"/>
              </a:spcAft>
              <a:buClr>
                <a:srgbClr val="0B49CB"/>
              </a:buClr>
              <a:buSzPct val="100000"/>
            </a:pPr>
            <a:r>
              <a:rPr lang="en-US" sz="2400" b="1" cap="all">
                <a:effectLst>
                  <a:outerShdw blurRad="50800" dist="63500" dir="2700000" algn="tl" rotWithShape="0">
                    <a:srgbClr val="000000">
                      <a:alpha val="48000"/>
                    </a:srgbClr>
                  </a:outerShdw>
                </a:effectLst>
                <a:latin typeface="+mj-lt"/>
                <a:ea typeface="+mj-ea"/>
                <a:cs typeface="+mj-cs"/>
                <a:sym typeface="Arial"/>
              </a:rPr>
              <a:t>Success Rate vs. Orbit Type</a:t>
            </a:r>
            <a:endParaRPr lang="en-US" sz="2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3" name="Metin kutusu 2">
            <a:extLst>
              <a:ext uri="{FF2B5EF4-FFF2-40B4-BE49-F238E27FC236}">
                <a16:creationId xmlns:a16="http://schemas.microsoft.com/office/drawing/2014/main" id="{48021244-5B0B-8411-A1CC-D1FECD439A66}"/>
              </a:ext>
            </a:extLst>
          </p:cNvPr>
          <p:cNvSpPr txBox="1"/>
          <p:nvPr/>
        </p:nvSpPr>
        <p:spPr>
          <a:xfrm>
            <a:off x="643467" y="2096063"/>
            <a:ext cx="3361498" cy="40285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120000"/>
              </a:lnSpc>
              <a:spcAft>
                <a:spcPts val="600"/>
              </a:spcAft>
              <a:buFont typeface="Arial" panose="020B0604020202020204" pitchFamily="34" charset="0"/>
              <a:buChar char="•"/>
            </a:pPr>
            <a:r>
              <a:rPr lang="en-US" sz="1400">
                <a:effectLst>
                  <a:outerShdw blurRad="50800" dist="38100" dir="2700000" algn="tl" rotWithShape="0">
                    <a:srgbClr val="000000">
                      <a:alpha val="48000"/>
                    </a:srgbClr>
                  </a:outerShdw>
                </a:effectLst>
              </a:rPr>
              <a:t>There are 11 different orbits and 4 of them have full success rate. 6 orbits have success rate between 0.5 and 0.8 and launches to one orbit are all failed.</a:t>
            </a:r>
          </a:p>
        </p:txBody>
      </p:sp>
      <p:sp>
        <p:nvSpPr>
          <p:cNvPr id="228" name="Rectangle 227">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renklilik, öykü gelişim çizgisi&#10;&#10;Açıklama otomatik olarak oluşturuldu">
            <a:extLst>
              <a:ext uri="{FF2B5EF4-FFF2-40B4-BE49-F238E27FC236}">
                <a16:creationId xmlns:a16="http://schemas.microsoft.com/office/drawing/2014/main" id="{BB457615-75D8-49A6-6F52-CCC818A58D3F}"/>
              </a:ext>
            </a:extLst>
          </p:cNvPr>
          <p:cNvPicPr>
            <a:picLocks noChangeAspect="1"/>
          </p:cNvPicPr>
          <p:nvPr/>
        </p:nvPicPr>
        <p:blipFill>
          <a:blip r:embed="rId4"/>
          <a:stretch>
            <a:fillRect/>
          </a:stretch>
        </p:blipFill>
        <p:spPr>
          <a:xfrm>
            <a:off x="5288595" y="1151910"/>
            <a:ext cx="5659928" cy="4584542"/>
          </a:xfrm>
          <a:prstGeom prst="rect">
            <a:avLst/>
          </a:prstGeom>
        </p:spPr>
      </p:pic>
      <p:sp>
        <p:nvSpPr>
          <p:cNvPr id="221" name="Google Shape;221;p34"/>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227"/>
        <p:cNvGrpSpPr/>
        <p:nvPr/>
      </p:nvGrpSpPr>
      <p:grpSpPr>
        <a:xfrm>
          <a:off x="0" y="0"/>
          <a:ext cx="0" cy="0"/>
          <a:chOff x="0" y="0"/>
          <a:chExt cx="0" cy="0"/>
        </a:xfrm>
      </p:grpSpPr>
      <p:sp>
        <p:nvSpPr>
          <p:cNvPr id="230" name="Google Shape;230;p35"/>
          <p:cNvSpPr txBox="1"/>
          <p:nvPr/>
        </p:nvSpPr>
        <p:spPr>
          <a:xfrm>
            <a:off x="643467" y="643467"/>
            <a:ext cx="3361498" cy="1267810"/>
          </a:xfrm>
          <a:prstGeom prst="rect">
            <a:avLst/>
          </a:prstGeom>
        </p:spPr>
        <p:txBody>
          <a:bodyPr spcFirstLastPara="1" vert="horz" lIns="91440" tIns="45720" rIns="91440" bIns="45720" rtlCol="0" anchor="b" anchorCtr="0">
            <a:normAutofit/>
          </a:bodyPr>
          <a:lstStyle/>
          <a:p>
            <a:pPr marL="0" marR="0" lvl="0" indent="0" defTabSz="914400">
              <a:lnSpc>
                <a:spcPct val="90000"/>
              </a:lnSpc>
              <a:spcBef>
                <a:spcPct val="0"/>
              </a:spcBef>
              <a:spcAft>
                <a:spcPts val="600"/>
              </a:spcAft>
              <a:buClr>
                <a:srgbClr val="0B49CB"/>
              </a:buClr>
              <a:buSzPct val="100000"/>
            </a:pPr>
            <a:r>
              <a:rPr lang="en-US" sz="2400" b="1" cap="all">
                <a:effectLst>
                  <a:outerShdw blurRad="50800" dist="63500" dir="2700000" algn="tl" rotWithShape="0">
                    <a:srgbClr val="000000">
                      <a:alpha val="48000"/>
                    </a:srgbClr>
                  </a:outerShdw>
                </a:effectLst>
                <a:latin typeface="+mj-lt"/>
                <a:ea typeface="+mj-ea"/>
                <a:cs typeface="+mj-cs"/>
                <a:sym typeface="Arial"/>
              </a:rPr>
              <a:t>Flight Number vs. Orbit Type</a:t>
            </a:r>
            <a:endParaRPr lang="en-US" sz="2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3" name="Metin kutusu 2">
            <a:extLst>
              <a:ext uri="{FF2B5EF4-FFF2-40B4-BE49-F238E27FC236}">
                <a16:creationId xmlns:a16="http://schemas.microsoft.com/office/drawing/2014/main" id="{D6FEAA08-6782-D49B-CC46-377076A39B3E}"/>
              </a:ext>
            </a:extLst>
          </p:cNvPr>
          <p:cNvSpPr txBox="1"/>
          <p:nvPr/>
        </p:nvSpPr>
        <p:spPr>
          <a:xfrm>
            <a:off x="643467" y="2096063"/>
            <a:ext cx="3361498" cy="402851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defTabSz="914400">
              <a:lnSpc>
                <a:spcPct val="120000"/>
              </a:lnSpc>
              <a:spcAft>
                <a:spcPts val="600"/>
              </a:spcAft>
              <a:buFont typeface="Arial" panose="020B0604020202020204" pitchFamily="34" charset="0"/>
              <a:buChar char="•"/>
            </a:pPr>
            <a:r>
              <a:rPr lang="en-US" sz="1400">
                <a:effectLst>
                  <a:outerShdw blurRad="50800" dist="38100" dir="2700000" algn="tl" rotWithShape="0">
                    <a:srgbClr val="000000">
                      <a:alpha val="48000"/>
                    </a:srgbClr>
                  </a:outerShdw>
                </a:effectLst>
              </a:rPr>
              <a:t>First 20 launches have very low success rate and after 20th, success rate is very high. 7 of orbits are not preferred much until 60th launch.</a:t>
            </a:r>
          </a:p>
        </p:txBody>
      </p:sp>
      <p:sp>
        <p:nvSpPr>
          <p:cNvPr id="235" name="Rectangle 234">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Rectangle 236">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diyagram, yazı tipi içeren bir resim&#10;&#10;Açıklama otomatik olarak oluşturuldu">
            <a:extLst>
              <a:ext uri="{FF2B5EF4-FFF2-40B4-BE49-F238E27FC236}">
                <a16:creationId xmlns:a16="http://schemas.microsoft.com/office/drawing/2014/main" id="{230CFDD9-73DB-B2D0-88A1-A40475A50005}"/>
              </a:ext>
            </a:extLst>
          </p:cNvPr>
          <p:cNvPicPr>
            <a:picLocks noChangeAspect="1"/>
          </p:cNvPicPr>
          <p:nvPr/>
        </p:nvPicPr>
        <p:blipFill>
          <a:blip r:embed="rId4"/>
          <a:stretch>
            <a:fillRect/>
          </a:stretch>
        </p:blipFill>
        <p:spPr>
          <a:xfrm>
            <a:off x="5673471" y="1151910"/>
            <a:ext cx="4890177" cy="4584542"/>
          </a:xfrm>
          <a:prstGeom prst="rect">
            <a:avLst/>
          </a:prstGeom>
        </p:spPr>
      </p:pic>
      <p:sp>
        <p:nvSpPr>
          <p:cNvPr id="228" name="Google Shape;228;p35"/>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4"/>
        <p:cNvGrpSpPr/>
        <p:nvPr/>
      </p:nvGrpSpPr>
      <p:grpSpPr>
        <a:xfrm>
          <a:off x="0" y="0"/>
          <a:ext cx="0" cy="0"/>
          <a:chOff x="0" y="0"/>
          <a:chExt cx="0" cy="0"/>
        </a:xfrm>
      </p:grpSpPr>
      <p:sp>
        <p:nvSpPr>
          <p:cNvPr id="257" name="Rectangle 250">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A58C9A7-1773-09B0-BB90-0E5CD5C1CDB7}"/>
              </a:ext>
            </a:extLst>
          </p:cNvPr>
          <p:cNvSpPr txBox="1"/>
          <p:nvPr/>
        </p:nvSpPr>
        <p:spPr>
          <a:xfrm>
            <a:off x="6435091" y="4286250"/>
            <a:ext cx="5147308" cy="18097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sz="2400" dirty="0">
                <a:solidFill>
                  <a:srgbClr val="FFFFFF"/>
                </a:solidFill>
                <a:effectLst>
                  <a:outerShdw blurRad="50800" dist="38100" dir="2700000" algn="tl" rotWithShape="0">
                    <a:srgbClr val="000000">
                      <a:alpha val="48000"/>
                    </a:srgbClr>
                  </a:outerShdw>
                </a:effectLst>
              </a:rPr>
              <a:t>Highest number of launches are to GTO and their payload is in range of 2000-8000.</a:t>
            </a:r>
          </a:p>
        </p:txBody>
      </p:sp>
      <p:sp>
        <p:nvSpPr>
          <p:cNvPr id="258" name="Rectangle 252">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esim 1" descr="metin, ekran görüntüsü, sayı, numara içeren bir resim&#10;&#10;Açıklama otomatik olarak oluşturuldu">
            <a:extLst>
              <a:ext uri="{FF2B5EF4-FFF2-40B4-BE49-F238E27FC236}">
                <a16:creationId xmlns:a16="http://schemas.microsoft.com/office/drawing/2014/main" id="{6A411229-1302-944A-BE65-E04EDECD8DD1}"/>
              </a:ext>
            </a:extLst>
          </p:cNvPr>
          <p:cNvPicPr>
            <a:picLocks noChangeAspect="1"/>
          </p:cNvPicPr>
          <p:nvPr/>
        </p:nvPicPr>
        <p:blipFill>
          <a:blip r:embed="rId3"/>
          <a:stretch>
            <a:fillRect/>
          </a:stretch>
        </p:blipFill>
        <p:spPr>
          <a:xfrm>
            <a:off x="1141857" y="1348411"/>
            <a:ext cx="4450460" cy="4161179"/>
          </a:xfrm>
          <a:prstGeom prst="rect">
            <a:avLst/>
          </a:prstGeom>
        </p:spPr>
      </p:pic>
      <p:sp>
        <p:nvSpPr>
          <p:cNvPr id="259" name="Rectangle 254">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Google Shape;235;p36"/>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smtClean="0">
                <a:solidFill>
                  <a:srgbClr val="FFFFFF"/>
                </a:solidFill>
              </a:rPr>
              <a:pPr lvl="0" indent="0" defTabSz="914400">
                <a:spcBef>
                  <a:spcPts val="0"/>
                </a:spcBef>
                <a:spcAft>
                  <a:spcPts val="600"/>
                </a:spcAft>
                <a:buNone/>
              </a:pPr>
              <a:t>28</a:t>
            </a:fld>
            <a:endParaRPr lang="en-US">
              <a:solidFill>
                <a:srgbClr val="FFFFFF"/>
              </a:solidFill>
            </a:endParaRPr>
          </a:p>
        </p:txBody>
      </p:sp>
      <p:sp>
        <p:nvSpPr>
          <p:cNvPr id="4" name="Metin kutusu 3">
            <a:extLst>
              <a:ext uri="{FF2B5EF4-FFF2-40B4-BE49-F238E27FC236}">
                <a16:creationId xmlns:a16="http://schemas.microsoft.com/office/drawing/2014/main" id="{1D67B9A1-057B-1BEA-8478-AC09E5436CFC}"/>
              </a:ext>
            </a:extLst>
          </p:cNvPr>
          <p:cNvSpPr txBox="1"/>
          <p:nvPr/>
        </p:nvSpPr>
        <p:spPr>
          <a:xfrm>
            <a:off x="6435091" y="3282215"/>
            <a:ext cx="5517846" cy="646331"/>
          </a:xfrm>
          <a:prstGeom prst="rect">
            <a:avLst/>
          </a:prstGeom>
          <a:noFill/>
        </p:spPr>
        <p:txBody>
          <a:bodyPr wrap="square" rtlCol="0">
            <a:spAutoFit/>
          </a:bodyPr>
          <a:lstStyle/>
          <a:p>
            <a:r>
              <a:rPr lang="en-US" sz="3600" u="sng" dirty="0">
                <a:solidFill>
                  <a:schemeClr val="bg1"/>
                </a:solidFill>
              </a:rPr>
              <a:t>Payload vs. Orbit Type</a:t>
            </a:r>
          </a:p>
        </p:txBody>
      </p:sp>
    </p:spTree>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1"/>
        <p:cNvGrpSpPr/>
        <p:nvPr/>
      </p:nvGrpSpPr>
      <p:grpSpPr>
        <a:xfrm>
          <a:off x="0" y="0"/>
          <a:ext cx="0" cy="0"/>
          <a:chOff x="0" y="0"/>
          <a:chExt cx="0" cy="0"/>
        </a:xfrm>
      </p:grpSpPr>
      <p:sp>
        <p:nvSpPr>
          <p:cNvPr id="249" name="Rectangle 248">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4" name="Google Shape;244;p37"/>
          <p:cNvSpPr txBox="1"/>
          <p:nvPr/>
        </p:nvSpPr>
        <p:spPr>
          <a:xfrm>
            <a:off x="6435091" y="628651"/>
            <a:ext cx="5080634" cy="3495674"/>
          </a:xfrm>
          <a:prstGeom prst="rect">
            <a:avLst/>
          </a:prstGeom>
        </p:spPr>
        <p:txBody>
          <a:bodyPr spcFirstLastPara="1" vert="horz" lIns="91440" tIns="45720" rIns="91440" bIns="45720" rtlCol="0" anchor="b" anchorCtr="0">
            <a:normAutofit/>
          </a:bodyPr>
          <a:lstStyle/>
          <a:p>
            <a:pPr marR="0" lvl="0" indent="0">
              <a:lnSpc>
                <a:spcPct val="90000"/>
              </a:lnSpc>
              <a:spcBef>
                <a:spcPct val="0"/>
              </a:spcBef>
              <a:spcAft>
                <a:spcPts val="600"/>
              </a:spcAft>
              <a:buClr>
                <a:srgbClr val="0B49CB"/>
              </a:buClr>
              <a:buSzPct val="100000"/>
            </a:pPr>
            <a:r>
              <a:rPr lang="en-US" sz="3600" u="sng" dirty="0">
                <a:solidFill>
                  <a:schemeClr val="bg1"/>
                </a:solidFill>
                <a:sym typeface="Arial"/>
              </a:rPr>
              <a:t>Launch Success</a:t>
            </a:r>
          </a:p>
          <a:p>
            <a:pPr marR="0" lvl="0" indent="0">
              <a:lnSpc>
                <a:spcPct val="90000"/>
              </a:lnSpc>
              <a:spcBef>
                <a:spcPct val="0"/>
              </a:spcBef>
              <a:spcAft>
                <a:spcPts val="600"/>
              </a:spcAft>
              <a:buClr>
                <a:srgbClr val="0B49CB"/>
              </a:buClr>
              <a:buSzPct val="100000"/>
            </a:pPr>
            <a:r>
              <a:rPr lang="en-US" sz="3600" u="sng" dirty="0">
                <a:solidFill>
                  <a:schemeClr val="bg1"/>
                </a:solidFill>
                <a:sym typeface="Arial"/>
              </a:rPr>
              <a:t> Yearly Trend</a:t>
            </a:r>
            <a:endParaRPr lang="en-US" sz="3600" u="sng" dirty="0">
              <a:solidFill>
                <a:schemeClr val="bg1"/>
              </a:solidFill>
            </a:endParaRPr>
          </a:p>
        </p:txBody>
      </p:sp>
      <p:sp>
        <p:nvSpPr>
          <p:cNvPr id="3" name="TextBox 2">
            <a:extLst>
              <a:ext uri="{FF2B5EF4-FFF2-40B4-BE49-F238E27FC236}">
                <a16:creationId xmlns:a16="http://schemas.microsoft.com/office/drawing/2014/main" id="{31B0F13B-0E2B-80E2-DA37-323916217B74}"/>
              </a:ext>
            </a:extLst>
          </p:cNvPr>
          <p:cNvSpPr txBox="1"/>
          <p:nvPr/>
        </p:nvSpPr>
        <p:spPr>
          <a:xfrm>
            <a:off x="6435091" y="4286250"/>
            <a:ext cx="5147308" cy="18097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sz="2400" dirty="0">
                <a:solidFill>
                  <a:srgbClr val="FFFFFF"/>
                </a:solidFill>
                <a:effectLst>
                  <a:outerShdw blurRad="50800" dist="38100" dir="2700000" algn="tl" rotWithShape="0">
                    <a:srgbClr val="000000">
                      <a:alpha val="48000"/>
                    </a:srgbClr>
                  </a:outerShdw>
                </a:effectLst>
              </a:rPr>
              <a:t>The success rate since 2013 kept increasing till 2020 except a down of 25% in 2018.</a:t>
            </a:r>
          </a:p>
        </p:txBody>
      </p:sp>
      <p:sp>
        <p:nvSpPr>
          <p:cNvPr id="251" name="Rectangle 250">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graph with a line going up&#10;&#10;Description automatically generated">
            <a:extLst>
              <a:ext uri="{FF2B5EF4-FFF2-40B4-BE49-F238E27FC236}">
                <a16:creationId xmlns:a16="http://schemas.microsoft.com/office/drawing/2014/main" id="{B2DB1428-B077-377A-331C-47BD652EE7A6}"/>
              </a:ext>
            </a:extLst>
          </p:cNvPr>
          <p:cNvPicPr>
            <a:picLocks noChangeAspect="1"/>
          </p:cNvPicPr>
          <p:nvPr/>
        </p:nvPicPr>
        <p:blipFill>
          <a:blip r:embed="rId3"/>
          <a:stretch>
            <a:fillRect/>
          </a:stretch>
        </p:blipFill>
        <p:spPr>
          <a:xfrm>
            <a:off x="1141857" y="1632128"/>
            <a:ext cx="4450460" cy="3593745"/>
          </a:xfrm>
          <a:prstGeom prst="rect">
            <a:avLst/>
          </a:prstGeom>
        </p:spPr>
      </p:pic>
      <p:sp>
        <p:nvSpPr>
          <p:cNvPr id="253" name="Rectangle 252">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Google Shape;242;p37"/>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29</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92"/>
        <p:cNvGrpSpPr/>
        <p:nvPr/>
      </p:nvGrpSpPr>
      <p:grpSpPr>
        <a:xfrm>
          <a:off x="0" y="0"/>
          <a:ext cx="0" cy="0"/>
          <a:chOff x="0" y="0"/>
          <a:chExt cx="0" cy="0"/>
        </a:xfrm>
      </p:grpSpPr>
      <p:sp>
        <p:nvSpPr>
          <p:cNvPr id="95" name="Google Shape;95;p16"/>
          <p:cNvSpPr txBox="1"/>
          <p:nvPr/>
        </p:nvSpPr>
        <p:spPr>
          <a:xfrm>
            <a:off x="8154444" y="609600"/>
            <a:ext cx="3113112" cy="1326321"/>
          </a:xfrm>
          <a:prstGeom prst="rect">
            <a:avLst/>
          </a:prstGeom>
        </p:spPr>
        <p:txBody>
          <a:bodyPr spcFirstLastPara="1" vert="horz" lIns="91440" tIns="45720" rIns="91440" bIns="45720" rtlCol="0" anchor="ctr" anchorCtr="0">
            <a:normAutofit/>
          </a:bodyPr>
          <a:lstStyle/>
          <a:p>
            <a:pPr marR="0" lvl="0" indent="0" defTabSz="914400">
              <a:lnSpc>
                <a:spcPct val="90000"/>
              </a:lnSpc>
              <a:spcBef>
                <a:spcPct val="0"/>
              </a:spcBef>
              <a:spcAft>
                <a:spcPts val="600"/>
              </a:spcAft>
              <a:buClr>
                <a:srgbClr val="0B49CB"/>
              </a:buClr>
              <a:buSzPct val="100000"/>
            </a:pPr>
            <a:r>
              <a:rPr lang="en-US" sz="3400" b="1" cap="all" spc="-50">
                <a:effectLst>
                  <a:outerShdw blurRad="50800" dist="63500" dir="2700000" algn="tl" rotWithShape="0">
                    <a:srgbClr val="000000">
                      <a:alpha val="48000"/>
                    </a:srgbClr>
                  </a:outerShdw>
                </a:effectLst>
                <a:latin typeface="+mj-lt"/>
                <a:ea typeface="+mj-ea"/>
                <a:cs typeface="+mj-cs"/>
                <a:sym typeface="Arial"/>
              </a:rPr>
              <a:t>Outline</a:t>
            </a:r>
            <a:endParaRPr lang="en-US" sz="3400" b="1" cap="all" spc="-50">
              <a:effectLst>
                <a:outerShdw blurRad="50800" dist="63500" dir="2700000" algn="tl" rotWithShape="0">
                  <a:srgbClr val="000000">
                    <a:alpha val="48000"/>
                  </a:srgbClr>
                </a:outerShdw>
              </a:effectLst>
              <a:latin typeface="+mj-lt"/>
              <a:ea typeface="+mj-ea"/>
              <a:cs typeface="+mj-cs"/>
            </a:endParaRPr>
          </a:p>
        </p:txBody>
      </p:sp>
      <p:pic>
        <p:nvPicPr>
          <p:cNvPr id="103" name="Picture 96">
            <a:extLst>
              <a:ext uri="{FF2B5EF4-FFF2-40B4-BE49-F238E27FC236}">
                <a16:creationId xmlns:a16="http://schemas.microsoft.com/office/drawing/2014/main" id="{7A8A9B7C-E36D-CC4B-CC3E-1C1A9B651EEF}"/>
              </a:ext>
            </a:extLst>
          </p:cNvPr>
          <p:cNvPicPr>
            <a:picLocks noChangeAspect="1"/>
          </p:cNvPicPr>
          <p:nvPr/>
        </p:nvPicPr>
        <p:blipFill rotWithShape="1">
          <a:blip r:embed="rId4"/>
          <a:srcRect l="17722" r="4634"/>
          <a:stretch/>
        </p:blipFill>
        <p:spPr>
          <a:xfrm>
            <a:off x="20" y="10"/>
            <a:ext cx="7552924" cy="6857990"/>
          </a:xfrm>
          <a:prstGeom prst="rect">
            <a:avLst/>
          </a:prstGeom>
        </p:spPr>
      </p:pic>
      <p:sp>
        <p:nvSpPr>
          <p:cNvPr id="105" name="Google Shape;94;p16"/>
          <p:cNvSpPr txBox="1"/>
          <p:nvPr/>
        </p:nvSpPr>
        <p:spPr>
          <a:xfrm>
            <a:off x="8154444" y="2096064"/>
            <a:ext cx="3113112" cy="3695136"/>
          </a:xfrm>
          <a:prstGeom prst="rect">
            <a:avLst/>
          </a:prstGeom>
        </p:spPr>
        <p:txBody>
          <a:bodyPr spcFirstLastPara="1" vert="horz" lIns="91440" tIns="45720" rIns="91440" bIns="45720" rtlCol="0" anchorCtr="0">
            <a:normAutofit/>
          </a:bodyPr>
          <a:lstStyle/>
          <a:p>
            <a:pPr marL="228600" marR="0" lvl="0" indent="-228600" defTabSz="914400">
              <a:lnSpc>
                <a:spcPct val="120000"/>
              </a:lnSpc>
              <a:spcBef>
                <a:spcPts val="0"/>
              </a:spcBef>
              <a:spcAft>
                <a:spcPts val="0"/>
              </a:spcAft>
              <a:buClr>
                <a:schemeClr val="accent1"/>
              </a:buClr>
              <a:buSzPts val="2200"/>
              <a:buFont typeface="Arial" panose="020B0604020202020204" pitchFamily="34" charset="0"/>
              <a:buChar char="•"/>
            </a:pPr>
            <a:r>
              <a:rPr lang="en-US">
                <a:effectLst>
                  <a:outerShdw blurRad="50800" dist="38100" dir="2700000" algn="tl" rotWithShape="0">
                    <a:srgbClr val="000000">
                      <a:alpha val="48000"/>
                    </a:srgbClr>
                  </a:outerShdw>
                </a:effectLst>
                <a:sym typeface="Arial"/>
              </a:rPr>
              <a:t>Executive Summary</a:t>
            </a:r>
            <a:endParaRPr lang="en-US">
              <a:effectLst>
                <a:outerShdw blurRad="50800" dist="38100" dir="2700000" algn="tl" rotWithShape="0">
                  <a:srgbClr val="000000">
                    <a:alpha val="48000"/>
                  </a:srgbClr>
                </a:outerShdw>
              </a:effectLst>
            </a:endParaRPr>
          </a:p>
          <a:p>
            <a:pPr marL="228600" marR="0" lvl="0" indent="-228600" defTabSz="914400">
              <a:lnSpc>
                <a:spcPct val="120000"/>
              </a:lnSpc>
              <a:spcBef>
                <a:spcPts val="1400"/>
              </a:spcBef>
              <a:spcAft>
                <a:spcPts val="0"/>
              </a:spcAft>
              <a:buClr>
                <a:schemeClr val="accent1"/>
              </a:buClr>
              <a:buSzPts val="2200"/>
              <a:buFont typeface="Arial" panose="020B0604020202020204" pitchFamily="34" charset="0"/>
              <a:buChar char="•"/>
            </a:pPr>
            <a:r>
              <a:rPr lang="en-US">
                <a:effectLst>
                  <a:outerShdw blurRad="50800" dist="38100" dir="2700000" algn="tl" rotWithShape="0">
                    <a:srgbClr val="000000">
                      <a:alpha val="48000"/>
                    </a:srgbClr>
                  </a:outerShdw>
                </a:effectLst>
                <a:sym typeface="Arial"/>
              </a:rPr>
              <a:t>Introduction</a:t>
            </a:r>
            <a:endParaRPr lang="en-US">
              <a:effectLst>
                <a:outerShdw blurRad="50800" dist="38100" dir="2700000" algn="tl" rotWithShape="0">
                  <a:srgbClr val="000000">
                    <a:alpha val="48000"/>
                  </a:srgbClr>
                </a:outerShdw>
              </a:effectLst>
            </a:endParaRPr>
          </a:p>
          <a:p>
            <a:pPr marL="228600" marR="0" lvl="0" indent="-228600" defTabSz="914400">
              <a:lnSpc>
                <a:spcPct val="120000"/>
              </a:lnSpc>
              <a:spcBef>
                <a:spcPts val="1400"/>
              </a:spcBef>
              <a:spcAft>
                <a:spcPts val="0"/>
              </a:spcAft>
              <a:buClr>
                <a:schemeClr val="accent1"/>
              </a:buClr>
              <a:buSzPts val="2200"/>
              <a:buFont typeface="Arial" panose="020B0604020202020204" pitchFamily="34" charset="0"/>
              <a:buChar char="•"/>
            </a:pPr>
            <a:r>
              <a:rPr lang="en-US">
                <a:effectLst>
                  <a:outerShdw blurRad="50800" dist="38100" dir="2700000" algn="tl" rotWithShape="0">
                    <a:srgbClr val="000000">
                      <a:alpha val="48000"/>
                    </a:srgbClr>
                  </a:outerShdw>
                </a:effectLst>
                <a:sym typeface="Arial"/>
              </a:rPr>
              <a:t>Methodology</a:t>
            </a:r>
            <a:endParaRPr lang="en-US">
              <a:effectLst>
                <a:outerShdw blurRad="50800" dist="38100" dir="2700000" algn="tl" rotWithShape="0">
                  <a:srgbClr val="000000">
                    <a:alpha val="48000"/>
                  </a:srgbClr>
                </a:outerShdw>
              </a:effectLst>
            </a:endParaRPr>
          </a:p>
          <a:p>
            <a:pPr marL="228600" marR="0" lvl="0" indent="-228600" defTabSz="914400">
              <a:lnSpc>
                <a:spcPct val="120000"/>
              </a:lnSpc>
              <a:spcBef>
                <a:spcPts val="1400"/>
              </a:spcBef>
              <a:spcAft>
                <a:spcPts val="0"/>
              </a:spcAft>
              <a:buClr>
                <a:schemeClr val="accent1"/>
              </a:buClr>
              <a:buSzPts val="2200"/>
              <a:buFont typeface="Arial" panose="020B0604020202020204" pitchFamily="34" charset="0"/>
              <a:buChar char="•"/>
            </a:pPr>
            <a:r>
              <a:rPr lang="en-US">
                <a:effectLst>
                  <a:outerShdw blurRad="50800" dist="38100" dir="2700000" algn="tl" rotWithShape="0">
                    <a:srgbClr val="000000">
                      <a:alpha val="48000"/>
                    </a:srgbClr>
                  </a:outerShdw>
                </a:effectLst>
                <a:sym typeface="Arial"/>
              </a:rPr>
              <a:t>Results</a:t>
            </a:r>
            <a:endParaRPr lang="en-US">
              <a:effectLst>
                <a:outerShdw blurRad="50800" dist="38100" dir="2700000" algn="tl" rotWithShape="0">
                  <a:srgbClr val="000000">
                    <a:alpha val="48000"/>
                  </a:srgbClr>
                </a:outerShdw>
              </a:effectLst>
            </a:endParaRPr>
          </a:p>
          <a:p>
            <a:pPr marL="228600" marR="0" lvl="0" indent="-228600" defTabSz="914400">
              <a:lnSpc>
                <a:spcPct val="120000"/>
              </a:lnSpc>
              <a:spcBef>
                <a:spcPts val="1400"/>
              </a:spcBef>
              <a:spcAft>
                <a:spcPts val="0"/>
              </a:spcAft>
              <a:buClr>
                <a:schemeClr val="accent1"/>
              </a:buClr>
              <a:buSzPts val="2200"/>
              <a:buFont typeface="Arial" panose="020B0604020202020204" pitchFamily="34" charset="0"/>
              <a:buChar char="•"/>
            </a:pPr>
            <a:r>
              <a:rPr lang="en-US">
                <a:effectLst>
                  <a:outerShdw blurRad="50800" dist="38100" dir="2700000" algn="tl" rotWithShape="0">
                    <a:srgbClr val="000000">
                      <a:alpha val="48000"/>
                    </a:srgbClr>
                  </a:outerShdw>
                </a:effectLst>
                <a:sym typeface="Arial"/>
              </a:rPr>
              <a:t>Conclusion</a:t>
            </a:r>
            <a:endParaRPr lang="en-US">
              <a:effectLst>
                <a:outerShdw blurRad="50800" dist="38100" dir="2700000" algn="tl" rotWithShape="0">
                  <a:srgbClr val="000000">
                    <a:alpha val="48000"/>
                  </a:srgbClr>
                </a:outerShdw>
              </a:effectLst>
            </a:endParaRPr>
          </a:p>
          <a:p>
            <a:pPr marL="228600" marR="0" lvl="0" indent="-228600" defTabSz="914400">
              <a:lnSpc>
                <a:spcPct val="120000"/>
              </a:lnSpc>
              <a:spcBef>
                <a:spcPts val="1400"/>
              </a:spcBef>
              <a:spcAft>
                <a:spcPts val="0"/>
              </a:spcAft>
              <a:buClr>
                <a:schemeClr val="accent1"/>
              </a:buClr>
              <a:buSzPts val="2200"/>
              <a:buFont typeface="Arial" panose="020B0604020202020204" pitchFamily="34" charset="0"/>
              <a:buChar char="•"/>
            </a:pPr>
            <a:r>
              <a:rPr lang="en-US">
                <a:effectLst>
                  <a:outerShdw blurRad="50800" dist="38100" dir="2700000" algn="tl" rotWithShape="0">
                    <a:srgbClr val="000000">
                      <a:alpha val="48000"/>
                    </a:srgbClr>
                  </a:outerShdw>
                </a:effectLst>
                <a:sym typeface="Arial"/>
              </a:rPr>
              <a:t>Appendix</a:t>
            </a:r>
            <a:endParaRPr lang="en-US">
              <a:effectLst>
                <a:outerShdw blurRad="50800" dist="38100" dir="2700000" algn="tl" rotWithShape="0">
                  <a:srgbClr val="000000">
                    <a:alpha val="48000"/>
                  </a:srgbClr>
                </a:outerShdw>
              </a:effectLst>
            </a:endParaRPr>
          </a:p>
        </p:txBody>
      </p:sp>
      <p:cxnSp>
        <p:nvCxnSpPr>
          <p:cNvPr id="107" name="Straight Connector 100">
            <a:extLst>
              <a:ext uri="{FF2B5EF4-FFF2-40B4-BE49-F238E27FC236}">
                <a16:creationId xmlns:a16="http://schemas.microsoft.com/office/drawing/2014/main" id="{A4F35239-EB86-4ACB-91DE-4989620C2C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92090"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93" name="Google Shape;93;p16"/>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8"/>
        <p:cNvGrpSpPr/>
        <p:nvPr/>
      </p:nvGrpSpPr>
      <p:grpSpPr>
        <a:xfrm>
          <a:off x="0" y="0"/>
          <a:ext cx="0" cy="0"/>
          <a:chOff x="0" y="0"/>
          <a:chExt cx="0" cy="0"/>
        </a:xfrm>
      </p:grpSpPr>
      <p:sp>
        <p:nvSpPr>
          <p:cNvPr id="256" name="Rectangle 255">
            <a:extLst>
              <a:ext uri="{FF2B5EF4-FFF2-40B4-BE49-F238E27FC236}">
                <a16:creationId xmlns:a16="http://schemas.microsoft.com/office/drawing/2014/main" id="{B1837CB0-4F29-4E03-BEC4-55C6733B9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1" name="Google Shape;251;p38"/>
          <p:cNvSpPr txBox="1"/>
          <p:nvPr/>
        </p:nvSpPr>
        <p:spPr>
          <a:xfrm>
            <a:off x="6435091" y="628651"/>
            <a:ext cx="5080634" cy="3495674"/>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buClr>
                <a:srgbClr val="0B49CB"/>
              </a:buClr>
              <a:buSzPct val="100000"/>
            </a:pPr>
            <a:r>
              <a:rPr lang="en-US" sz="3600" u="sng" dirty="0">
                <a:solidFill>
                  <a:schemeClr val="bg1"/>
                </a:solidFill>
                <a:sym typeface="Arial"/>
              </a:rPr>
              <a:t>All Launch Site Names</a:t>
            </a:r>
            <a:endParaRPr lang="en-US" sz="3600" u="sng" dirty="0">
              <a:solidFill>
                <a:schemeClr val="bg1"/>
              </a:solidFill>
            </a:endParaRPr>
          </a:p>
        </p:txBody>
      </p:sp>
      <p:sp>
        <p:nvSpPr>
          <p:cNvPr id="3" name="TextBox 2">
            <a:extLst>
              <a:ext uri="{FF2B5EF4-FFF2-40B4-BE49-F238E27FC236}">
                <a16:creationId xmlns:a16="http://schemas.microsoft.com/office/drawing/2014/main" id="{29F6A06C-969E-FDA4-E312-165F2415E342}"/>
              </a:ext>
            </a:extLst>
          </p:cNvPr>
          <p:cNvSpPr txBox="1"/>
          <p:nvPr/>
        </p:nvSpPr>
        <p:spPr>
          <a:xfrm>
            <a:off x="6311061" y="4311967"/>
            <a:ext cx="5147308" cy="18097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sz="2400" i="1" dirty="0">
                <a:solidFill>
                  <a:srgbClr val="FFFFFF"/>
                </a:solidFill>
                <a:effectLst>
                  <a:outerShdw blurRad="50800" dist="38100" dir="2700000" algn="tl" rotWithShape="0">
                    <a:srgbClr val="000000">
                      <a:alpha val="48000"/>
                    </a:srgbClr>
                  </a:outerShdw>
                </a:effectLst>
              </a:rPr>
              <a:t>There are 4 unique launch sites.</a:t>
            </a:r>
          </a:p>
        </p:txBody>
      </p:sp>
      <p:sp>
        <p:nvSpPr>
          <p:cNvPr id="258" name="Rectangle 257">
            <a:extLst>
              <a:ext uri="{FF2B5EF4-FFF2-40B4-BE49-F238E27FC236}">
                <a16:creationId xmlns:a16="http://schemas.microsoft.com/office/drawing/2014/main" id="{F0771D68-E8BF-4D31-ADBB-CE99B19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5229225" cy="539115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B52FB680-5EA6-3028-3B7A-794067EC0D92}"/>
              </a:ext>
            </a:extLst>
          </p:cNvPr>
          <p:cNvPicPr>
            <a:picLocks noChangeAspect="1"/>
          </p:cNvPicPr>
          <p:nvPr/>
        </p:nvPicPr>
        <p:blipFill>
          <a:blip r:embed="rId3"/>
          <a:stretch>
            <a:fillRect/>
          </a:stretch>
        </p:blipFill>
        <p:spPr>
          <a:xfrm>
            <a:off x="1141857" y="2071611"/>
            <a:ext cx="4450460" cy="2714779"/>
          </a:xfrm>
          <a:prstGeom prst="rect">
            <a:avLst/>
          </a:prstGeom>
        </p:spPr>
      </p:pic>
      <p:sp>
        <p:nvSpPr>
          <p:cNvPr id="260" name="Rectangle 259">
            <a:extLst>
              <a:ext uri="{FF2B5EF4-FFF2-40B4-BE49-F238E27FC236}">
                <a16:creationId xmlns:a16="http://schemas.microsoft.com/office/drawing/2014/main" id="{7D4DBD54-1DE0-451E-9FDE-4116146F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496" y="799817"/>
            <a:ext cx="5109182" cy="5258367"/>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Google Shape;249;p38"/>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30</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5"/>
        <p:cNvGrpSpPr/>
        <p:nvPr/>
      </p:nvGrpSpPr>
      <p:grpSpPr>
        <a:xfrm>
          <a:off x="0" y="0"/>
          <a:ext cx="0" cy="0"/>
          <a:chOff x="0" y="0"/>
          <a:chExt cx="0" cy="0"/>
        </a:xfrm>
      </p:grpSpPr>
      <p:sp>
        <p:nvSpPr>
          <p:cNvPr id="269" name="Rectangle 262">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8" name="Google Shape;258;p39"/>
          <p:cNvSpPr txBox="1"/>
          <p:nvPr/>
        </p:nvSpPr>
        <p:spPr>
          <a:xfrm>
            <a:off x="657225" y="4537711"/>
            <a:ext cx="10844965" cy="1062990"/>
          </a:xfrm>
          <a:prstGeom prst="rect">
            <a:avLst/>
          </a:prstGeom>
        </p:spPr>
        <p:txBody>
          <a:bodyPr spcFirstLastPara="1" vert="horz" lIns="91440" tIns="45720" rIns="91440" bIns="45720" rtlCol="0" anchor="b" anchorCtr="0">
            <a:normAutofit/>
          </a:bodyPr>
          <a:lstStyle/>
          <a:p>
            <a:pPr marL="0" marR="0" lvl="0" indent="0" algn="ctr" defTabSz="914400">
              <a:lnSpc>
                <a:spcPct val="90000"/>
              </a:lnSpc>
              <a:spcBef>
                <a:spcPct val="0"/>
              </a:spcBef>
              <a:spcAft>
                <a:spcPts val="600"/>
              </a:spcAft>
              <a:buClr>
                <a:srgbClr val="0B49CB"/>
              </a:buClr>
              <a:buSzPct val="100000"/>
            </a:pPr>
            <a:r>
              <a:rPr lang="en-US" sz="3600" u="sng" dirty="0">
                <a:solidFill>
                  <a:schemeClr val="bg1"/>
                </a:solidFill>
                <a:sym typeface="Arial"/>
              </a:rPr>
              <a:t>Launch Site Names Begin with 'CCA'</a:t>
            </a:r>
            <a:endParaRPr lang="en-US" sz="3600" u="sng" dirty="0">
              <a:solidFill>
                <a:schemeClr val="bg1"/>
              </a:solidFill>
            </a:endParaRPr>
          </a:p>
        </p:txBody>
      </p:sp>
      <p:sp>
        <p:nvSpPr>
          <p:cNvPr id="4" name="TextBox 3">
            <a:extLst>
              <a:ext uri="{FF2B5EF4-FFF2-40B4-BE49-F238E27FC236}">
                <a16:creationId xmlns:a16="http://schemas.microsoft.com/office/drawing/2014/main" id="{0C6117C3-18DA-D030-58FC-14366DDA914E}"/>
              </a:ext>
            </a:extLst>
          </p:cNvPr>
          <p:cNvSpPr txBox="1"/>
          <p:nvPr/>
        </p:nvSpPr>
        <p:spPr>
          <a:xfrm>
            <a:off x="657225" y="5600700"/>
            <a:ext cx="10844965" cy="5463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a:solidFill>
                  <a:srgbClr val="FFFFFF"/>
                </a:solidFill>
                <a:effectLst>
                  <a:outerShdw blurRad="50800" dist="38100" dir="2700000" algn="tl" rotWithShape="0">
                    <a:srgbClr val="000000">
                      <a:alpha val="48000"/>
                    </a:srgbClr>
                  </a:outerShdw>
                </a:effectLst>
              </a:rPr>
              <a:t>See the similarity between orbits and customers.</a:t>
            </a:r>
          </a:p>
        </p:txBody>
      </p:sp>
      <p:sp>
        <p:nvSpPr>
          <p:cNvPr id="270" name="Rectangle 264">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 shot of a computer&#10;&#10;Description automatically generated">
            <a:extLst>
              <a:ext uri="{FF2B5EF4-FFF2-40B4-BE49-F238E27FC236}">
                <a16:creationId xmlns:a16="http://schemas.microsoft.com/office/drawing/2014/main" id="{DE26DF30-1CEF-0E0C-3C9D-DF13036F6F6B}"/>
              </a:ext>
            </a:extLst>
          </p:cNvPr>
          <p:cNvPicPr>
            <a:picLocks noChangeAspect="1"/>
          </p:cNvPicPr>
          <p:nvPr/>
        </p:nvPicPr>
        <p:blipFill>
          <a:blip r:embed="rId3"/>
          <a:stretch>
            <a:fillRect/>
          </a:stretch>
        </p:blipFill>
        <p:spPr>
          <a:xfrm>
            <a:off x="1193419" y="869940"/>
            <a:ext cx="9458949" cy="3121452"/>
          </a:xfrm>
          <a:prstGeom prst="rect">
            <a:avLst/>
          </a:prstGeom>
        </p:spPr>
      </p:pic>
      <p:sp>
        <p:nvSpPr>
          <p:cNvPr id="271" name="Rectangle 266">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Google Shape;256;p39"/>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31</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2"/>
        <p:cNvGrpSpPr/>
        <p:nvPr/>
      </p:nvGrpSpPr>
      <p:grpSpPr>
        <a:xfrm>
          <a:off x="0" y="0"/>
          <a:ext cx="0" cy="0"/>
          <a:chOff x="0" y="0"/>
          <a:chExt cx="0" cy="0"/>
        </a:xfrm>
      </p:grpSpPr>
      <p:sp>
        <p:nvSpPr>
          <p:cNvPr id="270" name="Rectangle 269">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65" name="Google Shape;265;p40"/>
          <p:cNvSpPr txBox="1"/>
          <p:nvPr/>
        </p:nvSpPr>
        <p:spPr>
          <a:xfrm>
            <a:off x="657225" y="4537711"/>
            <a:ext cx="11306977" cy="1062990"/>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solidFill>
                  <a:schemeClr val="bg1"/>
                </a:solidFill>
                <a:sym typeface="Arial"/>
              </a:rPr>
              <a:t>Total Payload Mass</a:t>
            </a:r>
            <a:r>
              <a:rPr lang="en-US" sz="3600" u="sng" dirty="0">
                <a:solidFill>
                  <a:schemeClr val="bg1"/>
                </a:solidFill>
              </a:rPr>
              <a:t> Carried by Boosters from NASA</a:t>
            </a:r>
          </a:p>
        </p:txBody>
      </p:sp>
      <p:sp>
        <p:nvSpPr>
          <p:cNvPr id="4" name="TextBox 3">
            <a:extLst>
              <a:ext uri="{FF2B5EF4-FFF2-40B4-BE49-F238E27FC236}">
                <a16:creationId xmlns:a16="http://schemas.microsoft.com/office/drawing/2014/main" id="{937A1C07-727E-BEBA-269C-3159576ECC63}"/>
              </a:ext>
            </a:extLst>
          </p:cNvPr>
          <p:cNvSpPr txBox="1"/>
          <p:nvPr/>
        </p:nvSpPr>
        <p:spPr>
          <a:xfrm>
            <a:off x="657225" y="5600700"/>
            <a:ext cx="10844965" cy="5463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a:solidFill>
                  <a:srgbClr val="FFFFFF"/>
                </a:solidFill>
                <a:effectLst>
                  <a:outerShdw blurRad="50800" dist="38100" dir="2700000" algn="tl" rotWithShape="0">
                    <a:srgbClr val="000000">
                      <a:alpha val="48000"/>
                    </a:srgbClr>
                  </a:outerShdw>
                </a:effectLst>
              </a:rPr>
              <a:t>Total payload mass carried by boosters from NASA is 45596 kg.</a:t>
            </a:r>
          </a:p>
        </p:txBody>
      </p:sp>
      <p:sp>
        <p:nvSpPr>
          <p:cNvPr id="272" name="Rectangle 271">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screen with white text&#10;&#10;Description automatically generated">
            <a:extLst>
              <a:ext uri="{FF2B5EF4-FFF2-40B4-BE49-F238E27FC236}">
                <a16:creationId xmlns:a16="http://schemas.microsoft.com/office/drawing/2014/main" id="{DEFF6DBB-3AC5-98D1-F962-4D970D2F915C}"/>
              </a:ext>
            </a:extLst>
          </p:cNvPr>
          <p:cNvPicPr>
            <a:picLocks noChangeAspect="1"/>
          </p:cNvPicPr>
          <p:nvPr/>
        </p:nvPicPr>
        <p:blipFill>
          <a:blip r:embed="rId3"/>
          <a:stretch>
            <a:fillRect/>
          </a:stretch>
        </p:blipFill>
        <p:spPr>
          <a:xfrm>
            <a:off x="1138210" y="1377369"/>
            <a:ext cx="9896531" cy="2103012"/>
          </a:xfrm>
          <a:prstGeom prst="rect">
            <a:avLst/>
          </a:prstGeom>
        </p:spPr>
      </p:pic>
      <p:sp>
        <p:nvSpPr>
          <p:cNvPr id="274" name="Rectangle 273">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40"/>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32</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9"/>
        <p:cNvGrpSpPr/>
        <p:nvPr/>
      </p:nvGrpSpPr>
      <p:grpSpPr>
        <a:xfrm>
          <a:off x="0" y="0"/>
          <a:ext cx="0" cy="0"/>
          <a:chOff x="0" y="0"/>
          <a:chExt cx="0" cy="0"/>
        </a:xfrm>
      </p:grpSpPr>
      <p:sp>
        <p:nvSpPr>
          <p:cNvPr id="277" name="Rectangle 276">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2" name="Google Shape;272;p41"/>
          <p:cNvSpPr txBox="1"/>
          <p:nvPr/>
        </p:nvSpPr>
        <p:spPr>
          <a:xfrm>
            <a:off x="657225" y="4537711"/>
            <a:ext cx="10844965" cy="1062990"/>
          </a:xfrm>
          <a:prstGeom prst="rect">
            <a:avLst/>
          </a:prstGeom>
        </p:spPr>
        <p:txBody>
          <a:bodyPr spcFirstLastPara="1" vert="horz" lIns="91440" tIns="45720" rIns="91440" bIns="45720" rtlCol="0" anchor="b" anchorCtr="0">
            <a:normAutofit/>
          </a:bodyPr>
          <a:lstStyle/>
          <a:p>
            <a:pPr marL="0" marR="0" lvl="0" indent="0" algn="ctr" defTabSz="914400">
              <a:lnSpc>
                <a:spcPct val="90000"/>
              </a:lnSpc>
              <a:spcBef>
                <a:spcPct val="0"/>
              </a:spcBef>
              <a:spcAft>
                <a:spcPts val="600"/>
              </a:spcAft>
              <a:buClr>
                <a:srgbClr val="0B49CB"/>
              </a:buClr>
              <a:buSzPct val="100000"/>
            </a:pPr>
            <a:r>
              <a:rPr lang="en-US" sz="3600" u="sng" dirty="0">
                <a:solidFill>
                  <a:schemeClr val="bg1"/>
                </a:solidFill>
                <a:sym typeface="Arial"/>
              </a:rPr>
              <a:t>Average Payload Mass by F9 v1.1</a:t>
            </a:r>
            <a:endParaRPr lang="en-US" sz="3600" u="sng" dirty="0">
              <a:solidFill>
                <a:schemeClr val="bg1"/>
              </a:solidFill>
            </a:endParaRPr>
          </a:p>
        </p:txBody>
      </p:sp>
      <p:sp>
        <p:nvSpPr>
          <p:cNvPr id="2" name="TextBox 1">
            <a:extLst>
              <a:ext uri="{FF2B5EF4-FFF2-40B4-BE49-F238E27FC236}">
                <a16:creationId xmlns:a16="http://schemas.microsoft.com/office/drawing/2014/main" id="{5A9C2066-46E1-601F-0F54-2D4E41CE878C}"/>
              </a:ext>
            </a:extLst>
          </p:cNvPr>
          <p:cNvSpPr txBox="1"/>
          <p:nvPr/>
        </p:nvSpPr>
        <p:spPr>
          <a:xfrm>
            <a:off x="657225" y="5600700"/>
            <a:ext cx="10844965" cy="5463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a:solidFill>
                  <a:srgbClr val="FFFFFF"/>
                </a:solidFill>
                <a:effectLst>
                  <a:outerShdw blurRad="50800" dist="38100" dir="2700000" algn="tl" rotWithShape="0">
                    <a:srgbClr val="000000">
                      <a:alpha val="48000"/>
                    </a:srgbClr>
                  </a:outerShdw>
                </a:effectLst>
              </a:rPr>
              <a:t>Average payload mass carried by booster version F9 v1.1 is 2928.4 kg.</a:t>
            </a:r>
          </a:p>
        </p:txBody>
      </p:sp>
      <p:sp>
        <p:nvSpPr>
          <p:cNvPr id="279" name="Rectangle 278">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black screen with white text&#10;&#10;Description automatically generated">
            <a:extLst>
              <a:ext uri="{FF2B5EF4-FFF2-40B4-BE49-F238E27FC236}">
                <a16:creationId xmlns:a16="http://schemas.microsoft.com/office/drawing/2014/main" id="{A7DFA754-F41A-D631-341C-EA2A8C10123D}"/>
              </a:ext>
            </a:extLst>
          </p:cNvPr>
          <p:cNvPicPr>
            <a:picLocks noChangeAspect="1"/>
          </p:cNvPicPr>
          <p:nvPr/>
        </p:nvPicPr>
        <p:blipFill>
          <a:blip r:embed="rId3"/>
          <a:stretch>
            <a:fillRect/>
          </a:stretch>
        </p:blipFill>
        <p:spPr>
          <a:xfrm>
            <a:off x="1138210" y="1451593"/>
            <a:ext cx="9896531" cy="1954564"/>
          </a:xfrm>
          <a:prstGeom prst="rect">
            <a:avLst/>
          </a:prstGeom>
        </p:spPr>
      </p:pic>
      <p:sp>
        <p:nvSpPr>
          <p:cNvPr id="281" name="Rectangle 280">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Google Shape;270;p41"/>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33</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6"/>
        <p:cNvGrpSpPr/>
        <p:nvPr/>
      </p:nvGrpSpPr>
      <p:grpSpPr>
        <a:xfrm>
          <a:off x="0" y="0"/>
          <a:ext cx="0" cy="0"/>
          <a:chOff x="0" y="0"/>
          <a:chExt cx="0" cy="0"/>
        </a:xfrm>
      </p:grpSpPr>
      <p:sp>
        <p:nvSpPr>
          <p:cNvPr id="284" name="Rectangle 283">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9" name="Google Shape;279;p42"/>
          <p:cNvSpPr txBox="1"/>
          <p:nvPr/>
        </p:nvSpPr>
        <p:spPr>
          <a:xfrm>
            <a:off x="657225" y="4537711"/>
            <a:ext cx="10844965" cy="1062990"/>
          </a:xfrm>
          <a:prstGeom prst="rect">
            <a:avLst/>
          </a:prstGeom>
        </p:spPr>
        <p:txBody>
          <a:bodyPr spcFirstLastPara="1" vert="horz" lIns="91440" tIns="45720" rIns="91440" bIns="45720" rtlCol="0" anchor="b" anchorCtr="0">
            <a:normAutofit/>
          </a:bodyPr>
          <a:lstStyle/>
          <a:p>
            <a:pPr marL="0" marR="0" lvl="0" indent="0" algn="ctr" defTabSz="914400">
              <a:lnSpc>
                <a:spcPct val="90000"/>
              </a:lnSpc>
              <a:spcBef>
                <a:spcPct val="0"/>
              </a:spcBef>
              <a:spcAft>
                <a:spcPts val="600"/>
              </a:spcAft>
              <a:buClr>
                <a:srgbClr val="0B49CB"/>
              </a:buClr>
              <a:buSzPct val="100000"/>
            </a:pPr>
            <a:r>
              <a:rPr lang="en-US" sz="3600" u="sng" dirty="0">
                <a:solidFill>
                  <a:schemeClr val="bg1"/>
                </a:solidFill>
                <a:sym typeface="Arial"/>
              </a:rPr>
              <a:t>First Successful Ground Landing Date</a:t>
            </a:r>
            <a:endParaRPr lang="en-US" sz="3600" u="sng" dirty="0">
              <a:solidFill>
                <a:schemeClr val="bg1"/>
              </a:solidFill>
            </a:endParaRPr>
          </a:p>
        </p:txBody>
      </p:sp>
      <p:sp>
        <p:nvSpPr>
          <p:cNvPr id="3" name="TextBox 2">
            <a:extLst>
              <a:ext uri="{FF2B5EF4-FFF2-40B4-BE49-F238E27FC236}">
                <a16:creationId xmlns:a16="http://schemas.microsoft.com/office/drawing/2014/main" id="{787C5F80-C1BA-683B-A232-796065382D9E}"/>
              </a:ext>
            </a:extLst>
          </p:cNvPr>
          <p:cNvSpPr txBox="1"/>
          <p:nvPr/>
        </p:nvSpPr>
        <p:spPr>
          <a:xfrm>
            <a:off x="657225" y="5600700"/>
            <a:ext cx="10844965" cy="5463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a:solidFill>
                  <a:srgbClr val="FFFFFF"/>
                </a:solidFill>
                <a:effectLst>
                  <a:outerShdw blurRad="50800" dist="38100" dir="2700000" algn="tl" rotWithShape="0">
                    <a:srgbClr val="000000">
                      <a:alpha val="48000"/>
                    </a:srgbClr>
                  </a:outerShdw>
                </a:effectLst>
              </a:rPr>
              <a:t>First successful ground landing date is 2015-12-22.</a:t>
            </a:r>
          </a:p>
        </p:txBody>
      </p:sp>
      <p:sp>
        <p:nvSpPr>
          <p:cNvPr id="286" name="Rectangle 285">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screen with white text&#10;&#10;Description automatically generated">
            <a:extLst>
              <a:ext uri="{FF2B5EF4-FFF2-40B4-BE49-F238E27FC236}">
                <a16:creationId xmlns:a16="http://schemas.microsoft.com/office/drawing/2014/main" id="{3E495FCE-0848-F5EC-953B-5351170D5C24}"/>
              </a:ext>
            </a:extLst>
          </p:cNvPr>
          <p:cNvPicPr>
            <a:picLocks noChangeAspect="1"/>
          </p:cNvPicPr>
          <p:nvPr/>
        </p:nvPicPr>
        <p:blipFill>
          <a:blip r:embed="rId3"/>
          <a:stretch>
            <a:fillRect/>
          </a:stretch>
        </p:blipFill>
        <p:spPr>
          <a:xfrm>
            <a:off x="1138210" y="1699006"/>
            <a:ext cx="9896531" cy="1459737"/>
          </a:xfrm>
          <a:prstGeom prst="rect">
            <a:avLst/>
          </a:prstGeom>
        </p:spPr>
      </p:pic>
      <p:sp>
        <p:nvSpPr>
          <p:cNvPr id="288" name="Rectangle 287">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Google Shape;277;p42"/>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34</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3"/>
        <p:cNvGrpSpPr/>
        <p:nvPr/>
      </p:nvGrpSpPr>
      <p:grpSpPr>
        <a:xfrm>
          <a:off x="0" y="0"/>
          <a:ext cx="0" cy="0"/>
          <a:chOff x="0" y="0"/>
          <a:chExt cx="0" cy="0"/>
        </a:xfrm>
      </p:grpSpPr>
      <p:sp>
        <p:nvSpPr>
          <p:cNvPr id="291" name="Rectangle 290">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86" name="Google Shape;286;p43"/>
          <p:cNvSpPr txBox="1"/>
          <p:nvPr/>
        </p:nvSpPr>
        <p:spPr>
          <a:xfrm>
            <a:off x="657225" y="4537711"/>
            <a:ext cx="10844965" cy="1062990"/>
          </a:xfrm>
          <a:prstGeom prst="rect">
            <a:avLst/>
          </a:prstGeom>
        </p:spPr>
        <p:txBody>
          <a:bodyPr spcFirstLastPara="1" vert="horz" lIns="91440" tIns="45720" rIns="91440" bIns="45720" rtlCol="0" anchor="b" anchorCtr="0">
            <a:normAutofit lnSpcReduction="10000"/>
          </a:bodyPr>
          <a:lstStyle/>
          <a:p>
            <a:pPr marL="0" marR="0" lvl="0" indent="0" algn="ctr" defTabSz="914400">
              <a:lnSpc>
                <a:spcPct val="90000"/>
              </a:lnSpc>
              <a:spcBef>
                <a:spcPct val="0"/>
              </a:spcBef>
              <a:spcAft>
                <a:spcPts val="600"/>
              </a:spcAft>
              <a:buClr>
                <a:srgbClr val="0B49CB"/>
              </a:buClr>
              <a:buSzPct val="100000"/>
            </a:pPr>
            <a:r>
              <a:rPr lang="en-US" sz="3600" u="sng" dirty="0">
                <a:solidFill>
                  <a:schemeClr val="bg1"/>
                </a:solidFill>
                <a:sym typeface="Arial"/>
              </a:rPr>
              <a:t>Successful Drone Ship Landing with Payload between 4000 and 6000</a:t>
            </a:r>
            <a:endParaRPr lang="en-US" sz="3600" u="sng" dirty="0">
              <a:solidFill>
                <a:schemeClr val="bg1"/>
              </a:solidFill>
            </a:endParaRPr>
          </a:p>
        </p:txBody>
      </p:sp>
      <p:sp>
        <p:nvSpPr>
          <p:cNvPr id="293" name="Rectangle 292">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lack screen with white text&#10;&#10;Description automatically generated">
            <a:extLst>
              <a:ext uri="{FF2B5EF4-FFF2-40B4-BE49-F238E27FC236}">
                <a16:creationId xmlns:a16="http://schemas.microsoft.com/office/drawing/2014/main" id="{600891C2-6450-39D4-AD25-CE16700CCE2E}"/>
              </a:ext>
            </a:extLst>
          </p:cNvPr>
          <p:cNvPicPr>
            <a:picLocks noChangeAspect="1"/>
          </p:cNvPicPr>
          <p:nvPr/>
        </p:nvPicPr>
        <p:blipFill>
          <a:blip r:embed="rId3"/>
          <a:stretch>
            <a:fillRect/>
          </a:stretch>
        </p:blipFill>
        <p:spPr>
          <a:xfrm>
            <a:off x="1667500" y="1103182"/>
            <a:ext cx="8837950" cy="2651386"/>
          </a:xfrm>
          <a:prstGeom prst="rect">
            <a:avLst/>
          </a:prstGeom>
        </p:spPr>
      </p:pic>
      <p:sp>
        <p:nvSpPr>
          <p:cNvPr id="295" name="Rectangle 294">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Google Shape;284;p43"/>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35</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0"/>
        <p:cNvGrpSpPr/>
        <p:nvPr/>
      </p:nvGrpSpPr>
      <p:grpSpPr>
        <a:xfrm>
          <a:off x="0" y="0"/>
          <a:ext cx="0" cy="0"/>
          <a:chOff x="0" y="0"/>
          <a:chExt cx="0" cy="0"/>
        </a:xfrm>
      </p:grpSpPr>
      <p:sp>
        <p:nvSpPr>
          <p:cNvPr id="298" name="Rectangle 297">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93" name="Google Shape;293;p44"/>
          <p:cNvSpPr txBox="1"/>
          <p:nvPr/>
        </p:nvSpPr>
        <p:spPr>
          <a:xfrm>
            <a:off x="657225" y="4537711"/>
            <a:ext cx="10844965" cy="1062990"/>
          </a:xfrm>
          <a:prstGeom prst="rect">
            <a:avLst/>
          </a:prstGeom>
        </p:spPr>
        <p:txBody>
          <a:bodyPr spcFirstLastPara="1" vert="horz" lIns="91440" tIns="45720" rIns="91440" bIns="45720" rtlCol="0" anchor="b" anchorCtr="0">
            <a:normAutofit lnSpcReduction="10000"/>
          </a:bodyPr>
          <a:lstStyle/>
          <a:p>
            <a:pPr marL="0" marR="0" lvl="0" indent="0" algn="ctr" defTabSz="914400">
              <a:lnSpc>
                <a:spcPct val="90000"/>
              </a:lnSpc>
              <a:spcBef>
                <a:spcPct val="0"/>
              </a:spcBef>
              <a:spcAft>
                <a:spcPts val="600"/>
              </a:spcAft>
              <a:buClr>
                <a:srgbClr val="0B49CB"/>
              </a:buClr>
              <a:buSzPct val="100000"/>
            </a:pPr>
            <a:r>
              <a:rPr lang="en-US" sz="3600" u="sng" dirty="0">
                <a:solidFill>
                  <a:schemeClr val="bg1"/>
                </a:solidFill>
                <a:sym typeface="Arial"/>
              </a:rPr>
              <a:t>Total Number of Successful and Failure Mission Outcomes</a:t>
            </a:r>
            <a:endParaRPr lang="en-US" sz="3600" u="sng" dirty="0">
              <a:solidFill>
                <a:schemeClr val="bg1"/>
              </a:solidFill>
            </a:endParaRPr>
          </a:p>
        </p:txBody>
      </p:sp>
      <p:sp>
        <p:nvSpPr>
          <p:cNvPr id="300" name="Rectangle 299">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program&#10;&#10;Description automatically generated">
            <a:extLst>
              <a:ext uri="{FF2B5EF4-FFF2-40B4-BE49-F238E27FC236}">
                <a16:creationId xmlns:a16="http://schemas.microsoft.com/office/drawing/2014/main" id="{EC75E543-D030-3D89-BC06-DF197B3F972F}"/>
              </a:ext>
            </a:extLst>
          </p:cNvPr>
          <p:cNvPicPr>
            <a:picLocks noChangeAspect="1"/>
          </p:cNvPicPr>
          <p:nvPr/>
        </p:nvPicPr>
        <p:blipFill>
          <a:blip r:embed="rId3"/>
          <a:stretch>
            <a:fillRect/>
          </a:stretch>
        </p:blipFill>
        <p:spPr>
          <a:xfrm>
            <a:off x="3790903" y="1103182"/>
            <a:ext cx="4591145" cy="2651386"/>
          </a:xfrm>
          <a:prstGeom prst="rect">
            <a:avLst/>
          </a:prstGeom>
        </p:spPr>
      </p:pic>
      <p:sp>
        <p:nvSpPr>
          <p:cNvPr id="302" name="Rectangle 301">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Google Shape;291;p44"/>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36</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297"/>
        <p:cNvGrpSpPr/>
        <p:nvPr/>
      </p:nvGrpSpPr>
      <p:grpSpPr>
        <a:xfrm>
          <a:off x="0" y="0"/>
          <a:ext cx="0" cy="0"/>
          <a:chOff x="0" y="0"/>
          <a:chExt cx="0" cy="0"/>
        </a:xfrm>
      </p:grpSpPr>
      <p:sp>
        <p:nvSpPr>
          <p:cNvPr id="300" name="Google Shape;300;p45"/>
          <p:cNvSpPr txBox="1"/>
          <p:nvPr/>
        </p:nvSpPr>
        <p:spPr>
          <a:xfrm>
            <a:off x="4746680" y="552600"/>
            <a:ext cx="6836421" cy="3495674"/>
          </a:xfrm>
          <a:prstGeom prst="rect">
            <a:avLst/>
          </a:prstGeom>
        </p:spPr>
        <p:txBody>
          <a:bodyPr spcFirstLastPara="1" vert="horz" lIns="91440" tIns="45720" rIns="91440" bIns="45720" rtlCol="0" anchor="b" anchorCtr="0">
            <a:normAutofit/>
          </a:bodyPr>
          <a:lstStyle/>
          <a:p>
            <a:pPr marL="0" marR="0" lvl="0" indent="0" algn="ctr" defTabSz="914400">
              <a:lnSpc>
                <a:spcPct val="90000"/>
              </a:lnSpc>
              <a:spcBef>
                <a:spcPct val="0"/>
              </a:spcBef>
              <a:spcAft>
                <a:spcPts val="600"/>
              </a:spcAft>
              <a:buClr>
                <a:srgbClr val="0B49CB"/>
              </a:buClr>
              <a:buSzPct val="100000"/>
            </a:pPr>
            <a:r>
              <a:rPr lang="en-US" sz="3600" u="sng" dirty="0">
                <a:sym typeface="Arial"/>
              </a:rPr>
              <a:t>Boosters Carried Maximum Payload</a:t>
            </a:r>
            <a:endParaRPr lang="en-US" sz="3600" u="sng" dirty="0"/>
          </a:p>
        </p:txBody>
      </p:sp>
      <p:sp>
        <p:nvSpPr>
          <p:cNvPr id="335" name="Rectangle 320">
            <a:extLst>
              <a:ext uri="{FF2B5EF4-FFF2-40B4-BE49-F238E27FC236}">
                <a16:creationId xmlns:a16="http://schemas.microsoft.com/office/drawing/2014/main" id="{39696D29-D0D1-48A1-B913-F6BF07091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3743325" cy="539115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 shot of a computer program&#10;&#10;Description automatically generated">
            <a:extLst>
              <a:ext uri="{FF2B5EF4-FFF2-40B4-BE49-F238E27FC236}">
                <a16:creationId xmlns:a16="http://schemas.microsoft.com/office/drawing/2014/main" id="{730CE5D9-0743-C8C3-99AB-1C61FE8148AB}"/>
              </a:ext>
            </a:extLst>
          </p:cNvPr>
          <p:cNvPicPr>
            <a:picLocks noChangeAspect="1"/>
          </p:cNvPicPr>
          <p:nvPr/>
        </p:nvPicPr>
        <p:blipFill>
          <a:blip r:embed="rId4"/>
          <a:stretch>
            <a:fillRect/>
          </a:stretch>
        </p:blipFill>
        <p:spPr>
          <a:xfrm>
            <a:off x="676276" y="802934"/>
            <a:ext cx="3810403" cy="1497503"/>
          </a:xfrm>
          <a:prstGeom prst="rect">
            <a:avLst/>
          </a:prstGeom>
        </p:spPr>
      </p:pic>
      <p:sp>
        <p:nvSpPr>
          <p:cNvPr id="336" name="Rectangle 322">
            <a:extLst>
              <a:ext uri="{FF2B5EF4-FFF2-40B4-BE49-F238E27FC236}">
                <a16:creationId xmlns:a16="http://schemas.microsoft.com/office/drawing/2014/main" id="{6F78CBEC-8E52-4867-8221-E0E48A5AD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40" y="804806"/>
            <a:ext cx="3625595" cy="5248389"/>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452A8DB-75F1-AE93-BCFE-1D32CEC30678}"/>
              </a:ext>
            </a:extLst>
          </p:cNvPr>
          <p:cNvPicPr>
            <a:picLocks noChangeAspect="1"/>
          </p:cNvPicPr>
          <p:nvPr/>
        </p:nvPicPr>
        <p:blipFill>
          <a:blip r:embed="rId5"/>
          <a:stretch>
            <a:fillRect/>
          </a:stretch>
        </p:blipFill>
        <p:spPr>
          <a:xfrm>
            <a:off x="3360481" y="1873192"/>
            <a:ext cx="1076454" cy="4085175"/>
          </a:xfrm>
          <a:prstGeom prst="rect">
            <a:avLst/>
          </a:prstGeom>
        </p:spPr>
      </p:pic>
      <p:sp>
        <p:nvSpPr>
          <p:cNvPr id="298" name="Google Shape;298;p45"/>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04"/>
        <p:cNvGrpSpPr/>
        <p:nvPr/>
      </p:nvGrpSpPr>
      <p:grpSpPr>
        <a:xfrm>
          <a:off x="0" y="0"/>
          <a:ext cx="0" cy="0"/>
          <a:chOff x="0" y="0"/>
          <a:chExt cx="0" cy="0"/>
        </a:xfrm>
      </p:grpSpPr>
      <p:sp useBgFill="1">
        <p:nvSpPr>
          <p:cNvPr id="319" name="Rectangle 318">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Google Shape;307;p46"/>
          <p:cNvSpPr txBox="1"/>
          <p:nvPr/>
        </p:nvSpPr>
        <p:spPr>
          <a:xfrm>
            <a:off x="913794" y="4217161"/>
            <a:ext cx="10364412" cy="1264906"/>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t>Failed Launches in 2015</a:t>
            </a:r>
          </a:p>
        </p:txBody>
      </p:sp>
      <p:pic>
        <p:nvPicPr>
          <p:cNvPr id="3" name="Picture 2" descr="A screenshot of a computer&#10;&#10;Description automatically generated">
            <a:extLst>
              <a:ext uri="{FF2B5EF4-FFF2-40B4-BE49-F238E27FC236}">
                <a16:creationId xmlns:a16="http://schemas.microsoft.com/office/drawing/2014/main" id="{5820D4FB-D00E-7EA4-DE81-BF564671F08D}"/>
              </a:ext>
            </a:extLst>
          </p:cNvPr>
          <p:cNvPicPr>
            <a:picLocks noChangeAspect="1"/>
          </p:cNvPicPr>
          <p:nvPr/>
        </p:nvPicPr>
        <p:blipFill>
          <a:blip r:embed="rId4"/>
          <a:stretch>
            <a:fillRect/>
          </a:stretch>
        </p:blipFill>
        <p:spPr>
          <a:xfrm>
            <a:off x="917762" y="1960618"/>
            <a:ext cx="5017372" cy="976307"/>
          </a:xfrm>
          <a:prstGeom prst="rect">
            <a:avLst/>
          </a:prstGeom>
        </p:spPr>
      </p:pic>
      <p:pic>
        <p:nvPicPr>
          <p:cNvPr id="2" name="Picture 1" descr="A screen shot of a computer&#10;&#10;Description automatically generated">
            <a:extLst>
              <a:ext uri="{FF2B5EF4-FFF2-40B4-BE49-F238E27FC236}">
                <a16:creationId xmlns:a16="http://schemas.microsoft.com/office/drawing/2014/main" id="{4750C005-775A-D457-1AEB-4E4FA6E09268}"/>
              </a:ext>
            </a:extLst>
          </p:cNvPr>
          <p:cNvPicPr>
            <a:picLocks noChangeAspect="1"/>
          </p:cNvPicPr>
          <p:nvPr/>
        </p:nvPicPr>
        <p:blipFill>
          <a:blip r:embed="rId5"/>
          <a:stretch>
            <a:fillRect/>
          </a:stretch>
        </p:blipFill>
        <p:spPr>
          <a:xfrm>
            <a:off x="7486505" y="839047"/>
            <a:ext cx="2551413" cy="3219450"/>
          </a:xfrm>
          <a:prstGeom prst="rect">
            <a:avLst/>
          </a:prstGeom>
        </p:spPr>
      </p:pic>
      <p:sp>
        <p:nvSpPr>
          <p:cNvPr id="305" name="Google Shape;305;p46"/>
          <p:cNvSpPr txBox="1">
            <a:spLocks noGrp="1"/>
          </p:cNvSpPr>
          <p:nvPr>
            <p:ph type="sldNum" idx="12"/>
          </p:nvPr>
        </p:nvSpPr>
        <p:spPr>
          <a:xfrm>
            <a:off x="10514011" y="6163057"/>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a:pPr lvl="0" indent="0">
                <a:spcBef>
                  <a:spcPts val="0"/>
                </a:spcBef>
                <a:spcAft>
                  <a:spcPts val="600"/>
                </a:spcAft>
                <a:buNone/>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11"/>
        <p:cNvGrpSpPr/>
        <p:nvPr/>
      </p:nvGrpSpPr>
      <p:grpSpPr>
        <a:xfrm>
          <a:off x="0" y="0"/>
          <a:ext cx="0" cy="0"/>
          <a:chOff x="0" y="0"/>
          <a:chExt cx="0" cy="0"/>
        </a:xfrm>
      </p:grpSpPr>
      <p:sp>
        <p:nvSpPr>
          <p:cNvPr id="314" name="Google Shape;314;p47"/>
          <p:cNvSpPr txBox="1"/>
          <p:nvPr/>
        </p:nvSpPr>
        <p:spPr>
          <a:xfrm>
            <a:off x="657225" y="4537711"/>
            <a:ext cx="10844965" cy="1062990"/>
          </a:xfrm>
          <a:prstGeom prst="rect">
            <a:avLst/>
          </a:prstGeom>
        </p:spPr>
        <p:txBody>
          <a:bodyPr spcFirstLastPara="1" vert="horz" lIns="91440" tIns="45720" rIns="91440" bIns="45720" rtlCol="0" anchor="b" anchorCtr="0">
            <a:normAutofit lnSpcReduction="10000"/>
          </a:bodyPr>
          <a:lstStyle/>
          <a:p>
            <a:pPr marL="0" marR="0" lvl="0" indent="0" algn="ctr" defTabSz="914400">
              <a:lnSpc>
                <a:spcPct val="90000"/>
              </a:lnSpc>
              <a:spcBef>
                <a:spcPct val="0"/>
              </a:spcBef>
              <a:spcAft>
                <a:spcPts val="600"/>
              </a:spcAft>
              <a:buClr>
                <a:srgbClr val="0B49CB"/>
              </a:buClr>
              <a:buSzPct val="100000"/>
            </a:pPr>
            <a:r>
              <a:rPr lang="en-US" sz="3600" u="sng" dirty="0"/>
              <a:t>Ranked</a:t>
            </a:r>
            <a:r>
              <a:rPr lang="en-US" sz="3600" u="sng" dirty="0">
                <a:sym typeface="Arial"/>
              </a:rPr>
              <a:t> Landing Outcomes Between 2010-06-04 and 2017-03-20</a:t>
            </a:r>
            <a:endParaRPr lang="en-US" sz="3600" u="sng" dirty="0"/>
          </a:p>
        </p:txBody>
      </p:sp>
      <p:sp>
        <p:nvSpPr>
          <p:cNvPr id="322" name="Rectangle 318">
            <a:extLst>
              <a:ext uri="{FF2B5EF4-FFF2-40B4-BE49-F238E27FC236}">
                <a16:creationId xmlns:a16="http://schemas.microsoft.com/office/drawing/2014/main" id="{9D7D3291-A362-4BDB-8C2B-ED8A613ED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tx1"/>
          </a:solidFill>
          <a:ln w="190500" cap="sq">
            <a:solidFill>
              <a:srgbClr val="FFFFFF"/>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program&#10;&#10;Description automatically generated">
            <a:extLst>
              <a:ext uri="{FF2B5EF4-FFF2-40B4-BE49-F238E27FC236}">
                <a16:creationId xmlns:a16="http://schemas.microsoft.com/office/drawing/2014/main" id="{4434C910-D8D1-ADE5-E26A-76C3EDE368FD}"/>
              </a:ext>
            </a:extLst>
          </p:cNvPr>
          <p:cNvPicPr>
            <a:picLocks noChangeAspect="1"/>
          </p:cNvPicPr>
          <p:nvPr/>
        </p:nvPicPr>
        <p:blipFill>
          <a:blip r:embed="rId4"/>
          <a:stretch>
            <a:fillRect/>
          </a:stretch>
        </p:blipFill>
        <p:spPr>
          <a:xfrm>
            <a:off x="1138210" y="1672885"/>
            <a:ext cx="4877357" cy="1511980"/>
          </a:xfrm>
          <a:prstGeom prst="rect">
            <a:avLst/>
          </a:prstGeom>
        </p:spPr>
      </p:pic>
      <p:sp>
        <p:nvSpPr>
          <p:cNvPr id="321" name="Rectangle 320">
            <a:extLst>
              <a:ext uri="{FF2B5EF4-FFF2-40B4-BE49-F238E27FC236}">
                <a16:creationId xmlns:a16="http://schemas.microsoft.com/office/drawing/2014/main" id="{61A4A5F8-84E6-4261-8CA3-360164B16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black screen&#10;&#10;Description automatically generated">
            <a:extLst>
              <a:ext uri="{FF2B5EF4-FFF2-40B4-BE49-F238E27FC236}">
                <a16:creationId xmlns:a16="http://schemas.microsoft.com/office/drawing/2014/main" id="{EDC9E26D-6743-2A04-F528-A63F2EE07B21}"/>
              </a:ext>
            </a:extLst>
          </p:cNvPr>
          <p:cNvPicPr>
            <a:picLocks noChangeAspect="1"/>
          </p:cNvPicPr>
          <p:nvPr/>
        </p:nvPicPr>
        <p:blipFill>
          <a:blip r:embed="rId5"/>
          <a:stretch>
            <a:fillRect/>
          </a:stretch>
        </p:blipFill>
        <p:spPr>
          <a:xfrm>
            <a:off x="7626245" y="1103183"/>
            <a:ext cx="1974129" cy="2651386"/>
          </a:xfrm>
          <a:prstGeom prst="rect">
            <a:avLst/>
          </a:prstGeom>
        </p:spPr>
      </p:pic>
      <p:sp>
        <p:nvSpPr>
          <p:cNvPr id="312" name="Google Shape;312;p47"/>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99"/>
        <p:cNvGrpSpPr/>
        <p:nvPr/>
      </p:nvGrpSpPr>
      <p:grpSpPr>
        <a:xfrm>
          <a:off x="0" y="0"/>
          <a:ext cx="0" cy="0"/>
          <a:chOff x="0" y="0"/>
          <a:chExt cx="0" cy="0"/>
        </a:xfrm>
      </p:grpSpPr>
      <p:sp>
        <p:nvSpPr>
          <p:cNvPr id="102" name="Google Shape;102;p17"/>
          <p:cNvSpPr txBox="1"/>
          <p:nvPr/>
        </p:nvSpPr>
        <p:spPr>
          <a:xfrm>
            <a:off x="4927472" y="609600"/>
            <a:ext cx="6340084"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Executive Summary</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pic>
        <p:nvPicPr>
          <p:cNvPr id="104" name="Picture 103" descr="renklilik, macenta, kırmızı, pembe içeren bir resim&#10;&#10;Açıklama otomatik olarak oluşturuldu">
            <a:extLst>
              <a:ext uri="{FF2B5EF4-FFF2-40B4-BE49-F238E27FC236}">
                <a16:creationId xmlns:a16="http://schemas.microsoft.com/office/drawing/2014/main" id="{67C6EB2B-95A2-CDB5-8D52-FE3E23C1A073}"/>
              </a:ext>
            </a:extLst>
          </p:cNvPr>
          <p:cNvPicPr>
            <a:picLocks noChangeAspect="1"/>
          </p:cNvPicPr>
          <p:nvPr/>
        </p:nvPicPr>
        <p:blipFill rotWithShape="1">
          <a:blip r:embed="rId4"/>
          <a:srcRect l="28275" r="4125"/>
          <a:stretch/>
        </p:blipFill>
        <p:spPr>
          <a:xfrm>
            <a:off x="20" y="10"/>
            <a:ext cx="4635987" cy="6857990"/>
          </a:xfrm>
          <a:prstGeom prst="rect">
            <a:avLst/>
          </a:prstGeom>
        </p:spPr>
      </p:pic>
      <p:sp>
        <p:nvSpPr>
          <p:cNvPr id="101" name="Google Shape;101;p17"/>
          <p:cNvSpPr txBox="1"/>
          <p:nvPr/>
        </p:nvSpPr>
        <p:spPr>
          <a:xfrm>
            <a:off x="4927471" y="2096064"/>
            <a:ext cx="6340085" cy="3695136"/>
          </a:xfrm>
          <a:prstGeom prst="rect">
            <a:avLst/>
          </a:prstGeom>
        </p:spPr>
        <p:txBody>
          <a:bodyPr spcFirstLastPara="1" vert="horz" lIns="91440" tIns="45720" rIns="91440" bIns="45720" rtlCol="0" anchorCtr="0">
            <a:normAutofit/>
          </a:bodyPr>
          <a:lstStyle/>
          <a:p>
            <a:pPr marL="228600" indent="-228600" defTabSz="914400">
              <a:lnSpc>
                <a:spcPct val="110000"/>
              </a:lnSpc>
              <a:buClr>
                <a:srgbClr val="292929"/>
              </a:buClr>
              <a:buSzPts val="2200"/>
              <a:buFont typeface="Arial" panose="020B0604020202020204" pitchFamily="34" charset="0"/>
              <a:buChar char="•"/>
            </a:pPr>
            <a:r>
              <a:rPr lang="en-US">
                <a:effectLst>
                  <a:outerShdw blurRad="50800" dist="38100" dir="2700000" algn="tl" rotWithShape="0">
                    <a:srgbClr val="000000">
                      <a:alpha val="48000"/>
                    </a:srgbClr>
                  </a:outerShdw>
                </a:effectLst>
              </a:rPr>
              <a:t>Our objective in this study is to conduct a predictive analysis on SpaceX Falcon-9 launches on 4 different sites in US. We collected data through SpaceX API and web scraping. After preprocessing the data and exploratory data analysis, we applied machine learning algorithms on data to be able to predict the outcomes of future launches.</a:t>
            </a:r>
          </a:p>
          <a:p>
            <a:pPr marL="228600" indent="-228600" defTabSz="914400">
              <a:lnSpc>
                <a:spcPct val="110000"/>
              </a:lnSpc>
              <a:spcBef>
                <a:spcPts val="1400"/>
              </a:spcBef>
              <a:buClr>
                <a:srgbClr val="292929"/>
              </a:buClr>
              <a:buSzPts val="2200"/>
              <a:buFont typeface="Arial" panose="020B0604020202020204" pitchFamily="34" charset="0"/>
              <a:buChar char="•"/>
            </a:pPr>
            <a:r>
              <a:rPr lang="en-US">
                <a:effectLst>
                  <a:outerShdw blurRad="50800" dist="38100" dir="2700000" algn="tl" rotWithShape="0">
                    <a:srgbClr val="000000">
                      <a:alpha val="48000"/>
                    </a:srgbClr>
                  </a:outerShdw>
                </a:effectLst>
              </a:rPr>
              <a:t>Our model needs some improvements regarding the predictions about launches that lands back. It is better on negative cases at hand. The tests on out-source data didn't be conducted yet. </a:t>
            </a:r>
          </a:p>
        </p:txBody>
      </p:sp>
      <p:cxnSp>
        <p:nvCxnSpPr>
          <p:cNvPr id="108" name="Straight Connector 107">
            <a:extLst>
              <a:ext uri="{FF2B5EF4-FFF2-40B4-BE49-F238E27FC236}">
                <a16:creationId xmlns:a16="http://schemas.microsoft.com/office/drawing/2014/main" id="{E2A31A05-19BB-4F84-9402-E8569CBDBD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36007" y="45720"/>
            <a:ext cx="0" cy="676656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100" name="Google Shape;100;p17"/>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FE2E12A8-3E17-3562-D4C0-21A8DD48A857}"/>
              </a:ext>
            </a:extLst>
          </p:cNvPr>
          <p:cNvPicPr>
            <a:picLocks noChangeAspect="1"/>
          </p:cNvPicPr>
          <p:nvPr/>
        </p:nvPicPr>
        <p:blipFill rotWithShape="1">
          <a:blip r:embed="rId3"/>
          <a:srcRect r="444"/>
          <a:stretch/>
        </p:blipFill>
        <p:spPr>
          <a:xfrm>
            <a:off x="20" y="10"/>
            <a:ext cx="12191980" cy="6857990"/>
          </a:xfrm>
          <a:prstGeom prst="rect">
            <a:avLst/>
          </a:prstGeom>
        </p:spPr>
      </p:pic>
      <p:sp>
        <p:nvSpPr>
          <p:cNvPr id="2" name="Slayt Numarası Yer Tutucusu 1">
            <a:extLst>
              <a:ext uri="{FF2B5EF4-FFF2-40B4-BE49-F238E27FC236}">
                <a16:creationId xmlns:a16="http://schemas.microsoft.com/office/drawing/2014/main" id="{35AFD8B1-E3C8-3D80-4D9F-C79509EE308C}"/>
              </a:ext>
            </a:extLst>
          </p:cNvPr>
          <p:cNvSpPr>
            <a:spLocks noGrp="1"/>
          </p:cNvSpPr>
          <p:nvPr>
            <p:ph type="sldNum" idx="12"/>
          </p:nvPr>
        </p:nvSpPr>
        <p:spPr>
          <a:xfrm>
            <a:off x="10514011" y="5883275"/>
            <a:ext cx="753545" cy="365125"/>
          </a:xfrm>
          <a:effectLst>
            <a:outerShdw blurRad="50800" dist="38100" dir="2700000" algn="tl" rotWithShape="0">
              <a:prstClr val="black">
                <a:alpha val="43000"/>
              </a:prstClr>
            </a:outerShdw>
          </a:effectLst>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rgbClr val="FFFFFF"/>
                </a:solidFill>
              </a:rPr>
              <a:pPr lvl="0" indent="0">
                <a:spcBef>
                  <a:spcPts val="0"/>
                </a:spcBef>
                <a:spcAft>
                  <a:spcPts val="600"/>
                </a:spcAft>
                <a:buNone/>
              </a:pPr>
              <a:t>40</a:t>
            </a:fld>
            <a:endParaRPr lang="en-US">
              <a:solidFill>
                <a:srgbClr val="FFFFFF"/>
              </a:solidFill>
            </a:endParaRPr>
          </a:p>
        </p:txBody>
      </p:sp>
    </p:spTree>
    <p:extLst>
      <p:ext uri="{BB962C8B-B14F-4D97-AF65-F5344CB8AC3E}">
        <p14:creationId xmlns:p14="http://schemas.microsoft.com/office/powerpoint/2010/main" val="1836671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23"/>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Google Shape;326;p49"/>
          <p:cNvSpPr txBox="1"/>
          <p:nvPr/>
        </p:nvSpPr>
        <p:spPr>
          <a:xfrm>
            <a:off x="913794" y="4217161"/>
            <a:ext cx="10364412" cy="1264906"/>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t>Locations of Launch Sites</a:t>
            </a:r>
          </a:p>
        </p:txBody>
      </p:sp>
      <p:pic>
        <p:nvPicPr>
          <p:cNvPr id="1026" name="Picture 2" descr="A map of a city&#10;&#10;Description automatically generated">
            <a:extLst>
              <a:ext uri="{FF2B5EF4-FFF2-40B4-BE49-F238E27FC236}">
                <a16:creationId xmlns:a16="http://schemas.microsoft.com/office/drawing/2014/main" id="{4DF529A8-64C7-581E-ACDE-47A190A5DC5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1345" y="839047"/>
            <a:ext cx="4836742" cy="35308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map of a body of water with a location&#10;&#10;Description automatically generated">
            <a:extLst>
              <a:ext uri="{FF2B5EF4-FFF2-40B4-BE49-F238E27FC236}">
                <a16:creationId xmlns:a16="http://schemas.microsoft.com/office/drawing/2014/main" id="{307624D7-2B8B-D856-B817-C8DC8C47FB63}"/>
              </a:ext>
            </a:extLst>
          </p:cNvPr>
          <p:cNvPicPr>
            <a:picLocks noChangeAspect="1"/>
          </p:cNvPicPr>
          <p:nvPr/>
        </p:nvPicPr>
        <p:blipFill>
          <a:blip r:embed="rId5"/>
          <a:stretch>
            <a:fillRect/>
          </a:stretch>
        </p:blipFill>
        <p:spPr>
          <a:xfrm>
            <a:off x="6731012" y="839046"/>
            <a:ext cx="4453544" cy="3529433"/>
          </a:xfrm>
          <a:prstGeom prst="rect">
            <a:avLst/>
          </a:prstGeom>
        </p:spPr>
      </p:pic>
      <p:sp>
        <p:nvSpPr>
          <p:cNvPr id="324" name="Google Shape;324;p49"/>
          <p:cNvSpPr txBox="1">
            <a:spLocks noGrp="1"/>
          </p:cNvSpPr>
          <p:nvPr>
            <p:ph type="sldNum" idx="12"/>
          </p:nvPr>
        </p:nvSpPr>
        <p:spPr>
          <a:xfrm>
            <a:off x="10514011" y="6163057"/>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a:pPr lvl="0" indent="0">
                <a:spcBef>
                  <a:spcPts val="0"/>
                </a:spcBef>
                <a:spcAft>
                  <a:spcPts val="600"/>
                </a:spcAft>
                <a:buNone/>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23"/>
        <p:cNvGrpSpPr/>
        <p:nvPr/>
      </p:nvGrpSpPr>
      <p:grpSpPr>
        <a:xfrm>
          <a:off x="0" y="0"/>
          <a:ext cx="0" cy="0"/>
          <a:chOff x="0" y="0"/>
          <a:chExt cx="0" cy="0"/>
        </a:xfrm>
      </p:grpSpPr>
      <p:sp useBgFill="1">
        <p:nvSpPr>
          <p:cNvPr id="331" name="Rectangle 330">
            <a:extLst>
              <a:ext uri="{FF2B5EF4-FFF2-40B4-BE49-F238E27FC236}">
                <a16:creationId xmlns:a16="http://schemas.microsoft.com/office/drawing/2014/main" id="{EA4ACDA2-2D5F-4571-9BA5-F538A7A49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Google Shape;326;p49"/>
          <p:cNvSpPr txBox="1"/>
          <p:nvPr/>
        </p:nvSpPr>
        <p:spPr>
          <a:xfrm>
            <a:off x="796212" y="4551037"/>
            <a:ext cx="10599576" cy="1168638"/>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t>Locations of Launch Sites</a:t>
            </a:r>
          </a:p>
        </p:txBody>
      </p:sp>
      <p:pic>
        <p:nvPicPr>
          <p:cNvPr id="5" name="Picture 4" descr="A screenshot of a map&#10;&#10;Description automatically generated">
            <a:extLst>
              <a:ext uri="{FF2B5EF4-FFF2-40B4-BE49-F238E27FC236}">
                <a16:creationId xmlns:a16="http://schemas.microsoft.com/office/drawing/2014/main" id="{584B622F-C172-A4E3-3485-E9F9FFD0FC7D}"/>
              </a:ext>
            </a:extLst>
          </p:cNvPr>
          <p:cNvPicPr>
            <a:picLocks noChangeAspect="1"/>
          </p:cNvPicPr>
          <p:nvPr/>
        </p:nvPicPr>
        <p:blipFill rotWithShape="1">
          <a:blip r:embed="rId4"/>
          <a:srcRect t="5507" r="1" b="6456"/>
          <a:stretch/>
        </p:blipFill>
        <p:spPr>
          <a:xfrm>
            <a:off x="-4740" y="10"/>
            <a:ext cx="6100738" cy="4189362"/>
          </a:xfrm>
          <a:prstGeom prst="rect">
            <a:avLst/>
          </a:prstGeom>
        </p:spPr>
      </p:pic>
      <p:pic>
        <p:nvPicPr>
          <p:cNvPr id="4" name="Picture 3" descr="A map with orange circles and text&#10;&#10;Description automatically generated">
            <a:extLst>
              <a:ext uri="{FF2B5EF4-FFF2-40B4-BE49-F238E27FC236}">
                <a16:creationId xmlns:a16="http://schemas.microsoft.com/office/drawing/2014/main" id="{14EB8576-E97B-5BF0-D108-9610504410CE}"/>
              </a:ext>
            </a:extLst>
          </p:cNvPr>
          <p:cNvPicPr>
            <a:picLocks noChangeAspect="1"/>
          </p:cNvPicPr>
          <p:nvPr/>
        </p:nvPicPr>
        <p:blipFill rotWithShape="1">
          <a:blip r:embed="rId5"/>
          <a:srcRect b="3207"/>
          <a:stretch/>
        </p:blipFill>
        <p:spPr>
          <a:xfrm>
            <a:off x="6095998" y="10"/>
            <a:ext cx="6096002" cy="4189367"/>
          </a:xfrm>
          <a:prstGeom prst="rect">
            <a:avLst/>
          </a:prstGeom>
        </p:spPr>
      </p:pic>
      <p:cxnSp>
        <p:nvCxnSpPr>
          <p:cNvPr id="333" name="Straight Connector 332">
            <a:extLst>
              <a:ext uri="{FF2B5EF4-FFF2-40B4-BE49-F238E27FC236}">
                <a16:creationId xmlns:a16="http://schemas.microsoft.com/office/drawing/2014/main" id="{F946802B-BA15-4B51-BEC8-84E4B10CFC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524" y="4189377"/>
            <a:ext cx="12188952" cy="0"/>
          </a:xfrm>
          <a:prstGeom prst="line">
            <a:avLst/>
          </a:prstGeom>
          <a:ln w="190500" cap="sq">
            <a:solidFill>
              <a:srgbClr val="FFFFFF"/>
            </a:solidFill>
            <a:miter lim="800000"/>
          </a:ln>
          <a:scene3d>
            <a:camera prst="orthographicFront"/>
            <a:lightRig rig="twoPt" dir="t">
              <a:rot lat="0" lon="0" rev="7200000"/>
            </a:lightRig>
          </a:scene3d>
          <a:sp3d>
            <a:bevelT w="25400" h="19050"/>
          </a:sp3d>
        </p:spPr>
        <p:style>
          <a:lnRef idx="1">
            <a:schemeClr val="accent1"/>
          </a:lnRef>
          <a:fillRef idx="0">
            <a:schemeClr val="accent1"/>
          </a:fillRef>
          <a:effectRef idx="0">
            <a:schemeClr val="accent1"/>
          </a:effectRef>
          <a:fontRef idx="minor">
            <a:schemeClr val="tx1"/>
          </a:fontRef>
        </p:style>
      </p:cxnSp>
      <p:sp>
        <p:nvSpPr>
          <p:cNvPr id="324" name="Google Shape;324;p49"/>
          <p:cNvSpPr txBox="1">
            <a:spLocks noGrp="1"/>
          </p:cNvSpPr>
          <p:nvPr>
            <p:ph type="sldNum" idx="12"/>
          </p:nvPr>
        </p:nvSpPr>
        <p:spPr>
          <a:xfrm>
            <a:off x="10514011" y="6374682"/>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42</a:t>
            </a:fld>
            <a:endParaRPr lang="en-US"/>
          </a:p>
        </p:txBody>
      </p:sp>
    </p:spTree>
    <p:extLst>
      <p:ext uri="{BB962C8B-B14F-4D97-AF65-F5344CB8AC3E}">
        <p14:creationId xmlns:p14="http://schemas.microsoft.com/office/powerpoint/2010/main" val="10531648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0"/>
        <p:cNvGrpSpPr/>
        <p:nvPr/>
      </p:nvGrpSpPr>
      <p:grpSpPr>
        <a:xfrm>
          <a:off x="0" y="0"/>
          <a:ext cx="0" cy="0"/>
          <a:chOff x="0" y="0"/>
          <a:chExt cx="0" cy="0"/>
        </a:xfrm>
      </p:grpSpPr>
      <p:sp>
        <p:nvSpPr>
          <p:cNvPr id="338" name="Rectangle 337">
            <a:extLst>
              <a:ext uri="{FF2B5EF4-FFF2-40B4-BE49-F238E27FC236}">
                <a16:creationId xmlns:a16="http://schemas.microsoft.com/office/drawing/2014/main" id="{B2ADCE7A-5E56-4C8E-B245-E2EEDA79C7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33" name="Google Shape;333;p50"/>
          <p:cNvSpPr txBox="1"/>
          <p:nvPr/>
        </p:nvSpPr>
        <p:spPr>
          <a:xfrm>
            <a:off x="657225" y="4537711"/>
            <a:ext cx="10844965" cy="1062990"/>
          </a:xfrm>
          <a:prstGeom prst="rect">
            <a:avLst/>
          </a:prstGeom>
        </p:spPr>
        <p:txBody>
          <a:bodyPr spcFirstLastPara="1" vert="horz" lIns="91440" tIns="45720" rIns="91440" bIns="45720" rtlCol="0" anchor="b" anchorCtr="0">
            <a:noAutofit/>
          </a:bodyPr>
          <a:lstStyle/>
          <a:p>
            <a:pPr algn="ctr" defTabSz="914400">
              <a:lnSpc>
                <a:spcPct val="90000"/>
              </a:lnSpc>
              <a:spcBef>
                <a:spcPct val="0"/>
              </a:spcBef>
              <a:spcAft>
                <a:spcPts val="600"/>
              </a:spcAft>
              <a:buClr>
                <a:srgbClr val="0B49CB"/>
              </a:buClr>
              <a:buSzPct val="100000"/>
            </a:pPr>
            <a:r>
              <a:rPr lang="en-US" sz="3600" u="sng" dirty="0">
                <a:solidFill>
                  <a:schemeClr val="bg1"/>
                </a:solidFill>
              </a:rPr>
              <a:t>VAFB SCL-4E Launch Outcomes &amp; Coastline Proximity</a:t>
            </a:r>
          </a:p>
        </p:txBody>
      </p:sp>
      <p:sp>
        <p:nvSpPr>
          <p:cNvPr id="3" name="TextBox 2">
            <a:extLst>
              <a:ext uri="{FF2B5EF4-FFF2-40B4-BE49-F238E27FC236}">
                <a16:creationId xmlns:a16="http://schemas.microsoft.com/office/drawing/2014/main" id="{B0D8662A-08D4-B5CD-6F01-A48CB8954FE6}"/>
              </a:ext>
            </a:extLst>
          </p:cNvPr>
          <p:cNvSpPr txBox="1"/>
          <p:nvPr/>
        </p:nvSpPr>
        <p:spPr>
          <a:xfrm>
            <a:off x="657225" y="5600700"/>
            <a:ext cx="10844965" cy="54632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dirty="0">
                <a:solidFill>
                  <a:srgbClr val="FFFFFF"/>
                </a:solidFill>
                <a:effectLst>
                  <a:outerShdw blurRad="50800" dist="38100" dir="2700000" algn="tl" rotWithShape="0">
                    <a:srgbClr val="000000">
                      <a:alpha val="48000"/>
                    </a:srgbClr>
                  </a:outerShdw>
                </a:effectLst>
              </a:rPr>
              <a:t>Green stars denote successes and red stars denote failures.</a:t>
            </a:r>
          </a:p>
        </p:txBody>
      </p:sp>
      <p:sp>
        <p:nvSpPr>
          <p:cNvPr id="340" name="Rectangle 339">
            <a:extLst>
              <a:ext uri="{FF2B5EF4-FFF2-40B4-BE49-F238E27FC236}">
                <a16:creationId xmlns:a16="http://schemas.microsoft.com/office/drawing/2014/main" id="{027A2F77-6BCE-423F-9C06-5D6A1FFE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475" y="733425"/>
            <a:ext cx="10668000" cy="3390900"/>
          </a:xfrm>
          <a:prstGeom prst="rect">
            <a:avLst/>
          </a:prstGeom>
          <a:solidFill>
            <a:schemeClr val="bg1"/>
          </a:solidFill>
          <a:ln w="190500" cap="sq">
            <a:solidFill>
              <a:schemeClr val="bg1"/>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map of a town&#10;&#10;Description automatically generated">
            <a:extLst>
              <a:ext uri="{FF2B5EF4-FFF2-40B4-BE49-F238E27FC236}">
                <a16:creationId xmlns:a16="http://schemas.microsoft.com/office/drawing/2014/main" id="{FFF6C980-3050-6515-BDF2-AFFA049F4DB8}"/>
              </a:ext>
            </a:extLst>
          </p:cNvPr>
          <p:cNvPicPr>
            <a:picLocks noChangeAspect="1"/>
          </p:cNvPicPr>
          <p:nvPr/>
        </p:nvPicPr>
        <p:blipFill>
          <a:blip r:embed="rId3"/>
          <a:stretch>
            <a:fillRect/>
          </a:stretch>
        </p:blipFill>
        <p:spPr>
          <a:xfrm>
            <a:off x="1138210" y="1290774"/>
            <a:ext cx="9896531" cy="2276201"/>
          </a:xfrm>
          <a:prstGeom prst="rect">
            <a:avLst/>
          </a:prstGeom>
        </p:spPr>
      </p:pic>
      <p:sp>
        <p:nvSpPr>
          <p:cNvPr id="342" name="Rectangle 341">
            <a:extLst>
              <a:ext uri="{FF2B5EF4-FFF2-40B4-BE49-F238E27FC236}">
                <a16:creationId xmlns:a16="http://schemas.microsoft.com/office/drawing/2014/main" id="{20CB201F-BC0A-4D22-B7C7-230F82F61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2021" y="797778"/>
            <a:ext cx="10528908" cy="3262195"/>
          </a:xfrm>
          <a:prstGeom prst="rect">
            <a:avLst/>
          </a:prstGeom>
          <a:noFill/>
          <a:ln w="12700">
            <a:solidFill>
              <a:srgbClr val="2A5B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Google Shape;331;p50"/>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solidFill>
                  <a:srgbClr val="FFFFFF"/>
                </a:solidFill>
              </a:rPr>
              <a:pPr lvl="0" indent="0" defTabSz="914400">
                <a:spcBef>
                  <a:spcPts val="0"/>
                </a:spcBef>
                <a:spcAft>
                  <a:spcPts val="600"/>
                </a:spcAft>
                <a:buNone/>
              </a:pPr>
              <a:t>43</a:t>
            </a:fld>
            <a:endParaRPr lang="en-US">
              <a:solidFill>
                <a:srgbClr val="FFFFFF"/>
              </a:solidFill>
            </a:endParaRPr>
          </a:p>
        </p:txBody>
      </p:sp>
    </p:spTree>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30"/>
        <p:cNvGrpSpPr/>
        <p:nvPr/>
      </p:nvGrpSpPr>
      <p:grpSpPr>
        <a:xfrm>
          <a:off x="0" y="0"/>
          <a:ext cx="0" cy="0"/>
          <a:chOff x="0" y="0"/>
          <a:chExt cx="0" cy="0"/>
        </a:xfrm>
      </p:grpSpPr>
      <p:sp>
        <p:nvSpPr>
          <p:cNvPr id="333" name="Google Shape;333;p50"/>
          <p:cNvSpPr txBox="1"/>
          <p:nvPr/>
        </p:nvSpPr>
        <p:spPr>
          <a:xfrm>
            <a:off x="913794" y="4819137"/>
            <a:ext cx="10353761" cy="940354"/>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t>Coastline Proximities of Other Sites</a:t>
            </a:r>
          </a:p>
        </p:txBody>
      </p:sp>
      <p:pic>
        <p:nvPicPr>
          <p:cNvPr id="2050" name="Picture 2" descr="A map of land with blue lines and water&#10;&#10;Description automatically generated">
            <a:extLst>
              <a:ext uri="{FF2B5EF4-FFF2-40B4-BE49-F238E27FC236}">
                <a16:creationId xmlns:a16="http://schemas.microsoft.com/office/drawing/2014/main" id="{3E6A6270-10BC-4247-59D8-8A4BB31999B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22749" y="643466"/>
            <a:ext cx="10138152" cy="3928534"/>
          </a:xfrm>
          <a:prstGeom prst="rect">
            <a:avLst/>
          </a:prstGeom>
          <a:noFill/>
          <a:extLst>
            <a:ext uri="{909E8E84-426E-40DD-AFC4-6F175D3DCCD1}">
              <a14:hiddenFill xmlns:a14="http://schemas.microsoft.com/office/drawing/2010/main">
                <a:solidFill>
                  <a:srgbClr val="FFFFFF"/>
                </a:solidFill>
              </a14:hiddenFill>
            </a:ext>
          </a:extLst>
        </p:spPr>
      </p:pic>
      <p:sp>
        <p:nvSpPr>
          <p:cNvPr id="331" name="Google Shape;331;p50"/>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44</a:t>
            </a:fld>
            <a:endParaRPr lang="en-US"/>
          </a:p>
        </p:txBody>
      </p:sp>
    </p:spTree>
    <p:extLst>
      <p:ext uri="{BB962C8B-B14F-4D97-AF65-F5344CB8AC3E}">
        <p14:creationId xmlns:p14="http://schemas.microsoft.com/office/powerpoint/2010/main" val="2015949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37"/>
        <p:cNvGrpSpPr/>
        <p:nvPr/>
      </p:nvGrpSpPr>
      <p:grpSpPr>
        <a:xfrm>
          <a:off x="0" y="0"/>
          <a:ext cx="0" cy="0"/>
          <a:chOff x="0" y="0"/>
          <a:chExt cx="0" cy="0"/>
        </a:xfrm>
      </p:grpSpPr>
      <p:sp>
        <p:nvSpPr>
          <p:cNvPr id="340" name="Google Shape;340;p51"/>
          <p:cNvSpPr txBox="1"/>
          <p:nvPr/>
        </p:nvSpPr>
        <p:spPr>
          <a:xfrm>
            <a:off x="913794" y="4819137"/>
            <a:ext cx="10353761" cy="940354"/>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t>Launch Outcomes for CCAFS-LC-40</a:t>
            </a:r>
          </a:p>
        </p:txBody>
      </p:sp>
      <p:sp>
        <p:nvSpPr>
          <p:cNvPr id="3" name="TextBox 2">
            <a:extLst>
              <a:ext uri="{FF2B5EF4-FFF2-40B4-BE49-F238E27FC236}">
                <a16:creationId xmlns:a16="http://schemas.microsoft.com/office/drawing/2014/main" id="{2F7EB01A-7AEE-53AD-14DD-A2D2F91CA83B}"/>
              </a:ext>
            </a:extLst>
          </p:cNvPr>
          <p:cNvSpPr txBox="1"/>
          <p:nvPr/>
        </p:nvSpPr>
        <p:spPr>
          <a:xfrm>
            <a:off x="913794" y="5759492"/>
            <a:ext cx="10353761" cy="5012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a:effectLst>
                  <a:outerShdw blurRad="50800" dist="38100" dir="2700000" algn="tl" rotWithShape="0">
                    <a:srgbClr val="000000">
                      <a:alpha val="48000"/>
                    </a:srgbClr>
                  </a:outerShdw>
                </a:effectLst>
              </a:rPr>
              <a:t>Check more at </a:t>
            </a:r>
            <a:r>
              <a:rPr lang="en-US" i="1" u="sng">
                <a:effectLst>
                  <a:outerShdw blurRad="50800" dist="38100" dir="2700000" algn="tl" rotWithShape="0">
                    <a:srgbClr val="000000">
                      <a:alpha val="48000"/>
                    </a:srgbClr>
                  </a:outerShdw>
                </a:effectLst>
                <a:hlinkClick r:id="rId4"/>
              </a:rPr>
              <a:t>live app</a:t>
            </a:r>
            <a:endParaRPr lang="en-US">
              <a:effectLst>
                <a:outerShdw blurRad="50800" dist="38100" dir="2700000" algn="tl" rotWithShape="0">
                  <a:srgbClr val="000000">
                    <a:alpha val="48000"/>
                  </a:srgbClr>
                </a:outerShdw>
              </a:effectLst>
            </a:endParaRPr>
          </a:p>
        </p:txBody>
      </p:sp>
      <p:pic>
        <p:nvPicPr>
          <p:cNvPr id="3074" name="Picture 2" descr="A map with many points and stars&#10;&#10;Description automatically generated">
            <a:extLst>
              <a:ext uri="{FF2B5EF4-FFF2-40B4-BE49-F238E27FC236}">
                <a16:creationId xmlns:a16="http://schemas.microsoft.com/office/drawing/2014/main" id="{3A7247CB-8AF5-90B7-DF1A-B182A87C40E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391802" y="643466"/>
            <a:ext cx="5400046" cy="3928534"/>
          </a:xfrm>
          <a:prstGeom prst="rect">
            <a:avLst/>
          </a:prstGeom>
          <a:noFill/>
          <a:extLst>
            <a:ext uri="{909E8E84-426E-40DD-AFC4-6F175D3DCCD1}">
              <a14:hiddenFill xmlns:a14="http://schemas.microsoft.com/office/drawing/2010/main">
                <a:solidFill>
                  <a:srgbClr val="FFFFFF"/>
                </a:solidFill>
              </a14:hiddenFill>
            </a:ext>
          </a:extLst>
        </p:spPr>
      </p:pic>
      <p:sp>
        <p:nvSpPr>
          <p:cNvPr id="338" name="Google Shape;338;p51"/>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28401C3A-F38F-1C20-1E9B-4F2B39D13D17}"/>
              </a:ext>
            </a:extLst>
          </p:cNvPr>
          <p:cNvPicPr>
            <a:picLocks noChangeAspect="1"/>
          </p:cNvPicPr>
          <p:nvPr/>
        </p:nvPicPr>
        <p:blipFill rotWithShape="1">
          <a:blip r:embed="rId3"/>
          <a:srcRect t="442"/>
          <a:stretch/>
        </p:blipFill>
        <p:spPr>
          <a:xfrm>
            <a:off x="20" y="10"/>
            <a:ext cx="12191980" cy="6857990"/>
          </a:xfrm>
          <a:prstGeom prst="rect">
            <a:avLst/>
          </a:prstGeom>
        </p:spPr>
      </p:pic>
      <p:sp>
        <p:nvSpPr>
          <p:cNvPr id="2" name="Slayt Numarası Yer Tutucusu 1">
            <a:extLst>
              <a:ext uri="{FF2B5EF4-FFF2-40B4-BE49-F238E27FC236}">
                <a16:creationId xmlns:a16="http://schemas.microsoft.com/office/drawing/2014/main" id="{C8C67E39-9740-02BE-BD38-1FA38B98907A}"/>
              </a:ext>
            </a:extLst>
          </p:cNvPr>
          <p:cNvSpPr>
            <a:spLocks noGrp="1"/>
          </p:cNvSpPr>
          <p:nvPr>
            <p:ph type="sldNum" idx="12"/>
          </p:nvPr>
        </p:nvSpPr>
        <p:spPr>
          <a:xfrm>
            <a:off x="10514011" y="5883275"/>
            <a:ext cx="753545" cy="365125"/>
          </a:xfrm>
          <a:effectLst>
            <a:outerShdw blurRad="50800" dist="38100" dir="2700000" algn="tl" rotWithShape="0">
              <a:prstClr val="black">
                <a:alpha val="43000"/>
              </a:prstClr>
            </a:outerShdw>
          </a:effectLst>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a:solidFill>
                  <a:srgbClr val="FFFFFF"/>
                </a:solidFill>
              </a:rPr>
              <a:pPr lvl="0" indent="0">
                <a:spcBef>
                  <a:spcPts val="0"/>
                </a:spcBef>
                <a:spcAft>
                  <a:spcPts val="600"/>
                </a:spcAft>
                <a:buNone/>
              </a:pPr>
              <a:t>46</a:t>
            </a:fld>
            <a:endParaRPr lang="en-US">
              <a:solidFill>
                <a:srgbClr val="FFFFFF"/>
              </a:solidFill>
            </a:endParaRPr>
          </a:p>
        </p:txBody>
      </p:sp>
    </p:spTree>
    <p:extLst>
      <p:ext uri="{BB962C8B-B14F-4D97-AF65-F5344CB8AC3E}">
        <p14:creationId xmlns:p14="http://schemas.microsoft.com/office/powerpoint/2010/main" val="14713861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49"/>
        <p:cNvGrpSpPr/>
        <p:nvPr/>
      </p:nvGrpSpPr>
      <p:grpSpPr>
        <a:xfrm>
          <a:off x="0" y="0"/>
          <a:ext cx="0" cy="0"/>
          <a:chOff x="0" y="0"/>
          <a:chExt cx="0" cy="0"/>
        </a:xfrm>
      </p:grpSpPr>
      <p:sp>
        <p:nvSpPr>
          <p:cNvPr id="352" name="Google Shape;352;p53"/>
          <p:cNvSpPr txBox="1"/>
          <p:nvPr/>
        </p:nvSpPr>
        <p:spPr>
          <a:xfrm>
            <a:off x="913794" y="4819137"/>
            <a:ext cx="10353761" cy="940354"/>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pPr>
            <a:r>
              <a:rPr lang="en-US" sz="3600" u="sng" dirty="0"/>
              <a:t>Launch Success Count for All Sites</a:t>
            </a:r>
          </a:p>
        </p:txBody>
      </p:sp>
      <p:sp>
        <p:nvSpPr>
          <p:cNvPr id="3" name="TextBox 2">
            <a:extLst>
              <a:ext uri="{FF2B5EF4-FFF2-40B4-BE49-F238E27FC236}">
                <a16:creationId xmlns:a16="http://schemas.microsoft.com/office/drawing/2014/main" id="{13EE226F-C54C-2296-B115-979CB3B2F4D9}"/>
              </a:ext>
            </a:extLst>
          </p:cNvPr>
          <p:cNvSpPr txBox="1"/>
          <p:nvPr/>
        </p:nvSpPr>
        <p:spPr>
          <a:xfrm>
            <a:off x="913794" y="5759492"/>
            <a:ext cx="10353761" cy="5012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ctr" defTabSz="914400">
              <a:lnSpc>
                <a:spcPct val="120000"/>
              </a:lnSpc>
              <a:spcBef>
                <a:spcPts val="1000"/>
              </a:spcBef>
            </a:pPr>
            <a:r>
              <a:rPr lang="en-US" i="1">
                <a:effectLst>
                  <a:outerShdw blurRad="50800" dist="38100" dir="2700000" algn="tl" rotWithShape="0">
                    <a:srgbClr val="000000">
                      <a:alpha val="48000"/>
                    </a:srgbClr>
                  </a:outerShdw>
                </a:effectLst>
              </a:rPr>
              <a:t>41.7 % of launches are from KSC LC-39A which is the highest.</a:t>
            </a:r>
          </a:p>
        </p:txBody>
      </p:sp>
      <p:pic>
        <p:nvPicPr>
          <p:cNvPr id="2" name="Picture 1" descr="A pie chart with numbers and a few percentages&#10;&#10;Description automatically generated">
            <a:extLst>
              <a:ext uri="{FF2B5EF4-FFF2-40B4-BE49-F238E27FC236}">
                <a16:creationId xmlns:a16="http://schemas.microsoft.com/office/drawing/2014/main" id="{0D7BFC67-2571-D1C1-29D2-34177AF5E5C4}"/>
              </a:ext>
            </a:extLst>
          </p:cNvPr>
          <p:cNvPicPr>
            <a:picLocks noChangeAspect="1"/>
          </p:cNvPicPr>
          <p:nvPr/>
        </p:nvPicPr>
        <p:blipFill>
          <a:blip r:embed="rId4"/>
          <a:stretch>
            <a:fillRect/>
          </a:stretch>
        </p:blipFill>
        <p:spPr>
          <a:xfrm>
            <a:off x="1576268" y="643466"/>
            <a:ext cx="9031114" cy="3928534"/>
          </a:xfrm>
          <a:prstGeom prst="rect">
            <a:avLst/>
          </a:prstGeom>
        </p:spPr>
      </p:pic>
      <p:sp>
        <p:nvSpPr>
          <p:cNvPr id="350" name="Google Shape;350;p53"/>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56"/>
        <p:cNvGrpSpPr/>
        <p:nvPr/>
      </p:nvGrpSpPr>
      <p:grpSpPr>
        <a:xfrm>
          <a:off x="0" y="0"/>
          <a:ext cx="0" cy="0"/>
          <a:chOff x="0" y="0"/>
          <a:chExt cx="0" cy="0"/>
        </a:xfrm>
      </p:grpSpPr>
      <p:sp>
        <p:nvSpPr>
          <p:cNvPr id="359" name="Google Shape;359;p54"/>
          <p:cNvSpPr txBox="1"/>
          <p:nvPr/>
        </p:nvSpPr>
        <p:spPr>
          <a:xfrm>
            <a:off x="913794" y="4819137"/>
            <a:ext cx="10353761" cy="940354"/>
          </a:xfrm>
          <a:prstGeom prst="rect">
            <a:avLst/>
          </a:prstGeom>
        </p:spPr>
        <p:txBody>
          <a:bodyPr spcFirstLastPara="1" vert="horz" lIns="91440" tIns="45720" rIns="91440" bIns="45720" rtlCol="0" anchor="b" anchorCtr="0">
            <a:noAutofit/>
          </a:bodyPr>
          <a:lstStyle/>
          <a:p>
            <a:pPr algn="ctr" defTabSz="914400">
              <a:lnSpc>
                <a:spcPct val="90000"/>
              </a:lnSpc>
              <a:spcBef>
                <a:spcPct val="0"/>
              </a:spcBef>
              <a:spcAft>
                <a:spcPts val="600"/>
              </a:spcAft>
              <a:buClr>
                <a:srgbClr val="0B49CB"/>
              </a:buClr>
              <a:buSzPct val="100000"/>
            </a:pPr>
            <a:r>
              <a:rPr lang="en-US" sz="3600" u="sng" dirty="0"/>
              <a:t>Success vs. Fail Rate for the Site with Highest Success Rate</a:t>
            </a:r>
          </a:p>
        </p:txBody>
      </p:sp>
      <p:pic>
        <p:nvPicPr>
          <p:cNvPr id="2" name="Picture 1" descr="A blue and red circle with numbers&#10;&#10;Description automatically generated">
            <a:extLst>
              <a:ext uri="{FF2B5EF4-FFF2-40B4-BE49-F238E27FC236}">
                <a16:creationId xmlns:a16="http://schemas.microsoft.com/office/drawing/2014/main" id="{153D2995-7AA0-B028-F84F-1DB6EF22A107}"/>
              </a:ext>
            </a:extLst>
          </p:cNvPr>
          <p:cNvPicPr>
            <a:picLocks noChangeAspect="1"/>
          </p:cNvPicPr>
          <p:nvPr/>
        </p:nvPicPr>
        <p:blipFill>
          <a:blip r:embed="rId4"/>
          <a:stretch>
            <a:fillRect/>
          </a:stretch>
        </p:blipFill>
        <p:spPr>
          <a:xfrm>
            <a:off x="643468" y="891500"/>
            <a:ext cx="10896714" cy="3432466"/>
          </a:xfrm>
          <a:prstGeom prst="rect">
            <a:avLst/>
          </a:prstGeom>
        </p:spPr>
      </p:pic>
      <p:sp>
        <p:nvSpPr>
          <p:cNvPr id="357" name="Google Shape;357;p54"/>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63"/>
        <p:cNvGrpSpPr/>
        <p:nvPr/>
      </p:nvGrpSpPr>
      <p:grpSpPr>
        <a:xfrm>
          <a:off x="0" y="0"/>
          <a:ext cx="0" cy="0"/>
          <a:chOff x="0" y="0"/>
          <a:chExt cx="0" cy="0"/>
        </a:xfrm>
      </p:grpSpPr>
      <p:sp>
        <p:nvSpPr>
          <p:cNvPr id="366" name="Google Shape;366;p55"/>
          <p:cNvSpPr txBox="1"/>
          <p:nvPr/>
        </p:nvSpPr>
        <p:spPr>
          <a:xfrm>
            <a:off x="913794" y="4819137"/>
            <a:ext cx="10353761" cy="940354"/>
          </a:xfrm>
          <a:prstGeom prst="rect">
            <a:avLst/>
          </a:prstGeom>
        </p:spPr>
        <p:txBody>
          <a:bodyPr spcFirstLastPara="1" vert="horz" lIns="91440" tIns="45720" rIns="91440" bIns="45720" rtlCol="0" anchor="b" anchorCtr="0">
            <a:noAutofit/>
          </a:bodyPr>
          <a:lstStyle/>
          <a:p>
            <a:pPr algn="ctr" defTabSz="914400">
              <a:lnSpc>
                <a:spcPct val="90000"/>
              </a:lnSpc>
              <a:spcBef>
                <a:spcPct val="0"/>
              </a:spcBef>
              <a:spcAft>
                <a:spcPts val="600"/>
              </a:spcAft>
              <a:buClr>
                <a:srgbClr val="0B49CB"/>
              </a:buClr>
              <a:buSzPct val="100000"/>
            </a:pPr>
            <a:r>
              <a:rPr lang="en-US" sz="3600" u="sng" dirty="0"/>
              <a:t>Outcome vs. Payload for All sites for Payload 1000-7000</a:t>
            </a:r>
          </a:p>
        </p:txBody>
      </p:sp>
      <p:pic>
        <p:nvPicPr>
          <p:cNvPr id="2" name="Picture 1" descr="A graph with colorful dots&#10;&#10;Description automatically generated">
            <a:extLst>
              <a:ext uri="{FF2B5EF4-FFF2-40B4-BE49-F238E27FC236}">
                <a16:creationId xmlns:a16="http://schemas.microsoft.com/office/drawing/2014/main" id="{B6B95753-E179-9C28-DB18-B357DFA3EB21}"/>
              </a:ext>
            </a:extLst>
          </p:cNvPr>
          <p:cNvPicPr>
            <a:picLocks noChangeAspect="1"/>
          </p:cNvPicPr>
          <p:nvPr/>
        </p:nvPicPr>
        <p:blipFill>
          <a:blip r:embed="rId4"/>
          <a:stretch>
            <a:fillRect/>
          </a:stretch>
        </p:blipFill>
        <p:spPr>
          <a:xfrm>
            <a:off x="888469" y="643466"/>
            <a:ext cx="10406711" cy="3928534"/>
          </a:xfrm>
          <a:prstGeom prst="rect">
            <a:avLst/>
          </a:prstGeom>
        </p:spPr>
      </p:pic>
      <p:sp>
        <p:nvSpPr>
          <p:cNvPr id="364" name="Google Shape;364;p55"/>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06"/>
        <p:cNvGrpSpPr/>
        <p:nvPr/>
      </p:nvGrpSpPr>
      <p:grpSpPr>
        <a:xfrm>
          <a:off x="0" y="0"/>
          <a:ext cx="0" cy="0"/>
          <a:chOff x="0" y="0"/>
          <a:chExt cx="0" cy="0"/>
        </a:xfrm>
      </p:grpSpPr>
      <p:sp>
        <p:nvSpPr>
          <p:cNvPr id="108" name="Google Shape;108;p18"/>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Introduction</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15" name="Rectangle 114">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07" name="Google Shape;107;p18"/>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5</a:t>
            </a:fld>
            <a:endParaRPr lang="en-US"/>
          </a:p>
        </p:txBody>
      </p:sp>
      <p:graphicFrame>
        <p:nvGraphicFramePr>
          <p:cNvPr id="111" name="Google Shape;109;p18">
            <a:extLst>
              <a:ext uri="{FF2B5EF4-FFF2-40B4-BE49-F238E27FC236}">
                <a16:creationId xmlns:a16="http://schemas.microsoft.com/office/drawing/2014/main" id="{A6BFF07C-75A0-F5F3-C89A-E64CE3358740}"/>
              </a:ext>
            </a:extLst>
          </p:cNvPr>
          <p:cNvGraphicFramePr/>
          <p:nvPr>
            <p:extLst>
              <p:ext uri="{D42A27DB-BD31-4B8C-83A1-F6EECF244321}">
                <p14:modId xmlns:p14="http://schemas.microsoft.com/office/powerpoint/2010/main" val="1303532247"/>
              </p:ext>
            </p:extLst>
          </p:nvPr>
        </p:nvGraphicFramePr>
        <p:xfrm>
          <a:off x="914400" y="2417233"/>
          <a:ext cx="10353675" cy="33058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63"/>
        <p:cNvGrpSpPr/>
        <p:nvPr/>
      </p:nvGrpSpPr>
      <p:grpSpPr>
        <a:xfrm>
          <a:off x="0" y="0"/>
          <a:ext cx="0" cy="0"/>
          <a:chOff x="0" y="0"/>
          <a:chExt cx="0" cy="0"/>
        </a:xfrm>
      </p:grpSpPr>
      <p:sp>
        <p:nvSpPr>
          <p:cNvPr id="366" name="Google Shape;366;p55"/>
          <p:cNvSpPr txBox="1"/>
          <p:nvPr/>
        </p:nvSpPr>
        <p:spPr>
          <a:xfrm>
            <a:off x="914944" y="5274180"/>
            <a:ext cx="10353761" cy="940354"/>
          </a:xfrm>
          <a:prstGeom prst="rect">
            <a:avLst/>
          </a:prstGeom>
        </p:spPr>
        <p:txBody>
          <a:bodyPr spcFirstLastPara="1" vert="horz" lIns="91440" tIns="45720" rIns="91440" bIns="45720" rtlCol="0" anchor="b" anchorCtr="0">
            <a:noAutofit/>
          </a:bodyPr>
          <a:lstStyle/>
          <a:p>
            <a:pPr algn="ctr" defTabSz="914400">
              <a:lnSpc>
                <a:spcPct val="90000"/>
              </a:lnSpc>
              <a:spcBef>
                <a:spcPct val="0"/>
              </a:spcBef>
              <a:spcAft>
                <a:spcPts val="600"/>
              </a:spcAft>
              <a:buClr>
                <a:srgbClr val="0B49CB"/>
              </a:buClr>
              <a:buSzPct val="100000"/>
            </a:pPr>
            <a:r>
              <a:rPr lang="en-US" sz="3600" u="sng" dirty="0"/>
              <a:t>Outcome vs. Payload for All sites for Payload 4000-9600</a:t>
            </a:r>
          </a:p>
        </p:txBody>
      </p:sp>
      <p:pic>
        <p:nvPicPr>
          <p:cNvPr id="3" name="Picture 2">
            <a:extLst>
              <a:ext uri="{FF2B5EF4-FFF2-40B4-BE49-F238E27FC236}">
                <a16:creationId xmlns:a16="http://schemas.microsoft.com/office/drawing/2014/main" id="{6F66E9CF-1071-DE00-9F1A-DB46DF6AA4C4}"/>
              </a:ext>
            </a:extLst>
          </p:cNvPr>
          <p:cNvPicPr>
            <a:picLocks noChangeAspect="1"/>
          </p:cNvPicPr>
          <p:nvPr/>
        </p:nvPicPr>
        <p:blipFill>
          <a:blip r:embed="rId4"/>
          <a:stretch>
            <a:fillRect/>
          </a:stretch>
        </p:blipFill>
        <p:spPr>
          <a:xfrm>
            <a:off x="1118997" y="643466"/>
            <a:ext cx="9945656" cy="3928534"/>
          </a:xfrm>
          <a:prstGeom prst="rect">
            <a:avLst/>
          </a:prstGeom>
        </p:spPr>
      </p:pic>
      <p:sp>
        <p:nvSpPr>
          <p:cNvPr id="364" name="Google Shape;364;p55"/>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50</a:t>
            </a:fld>
            <a:endParaRPr lang="en-US"/>
          </a:p>
        </p:txBody>
      </p:sp>
    </p:spTree>
    <p:extLst>
      <p:ext uri="{BB962C8B-B14F-4D97-AF65-F5344CB8AC3E}">
        <p14:creationId xmlns:p14="http://schemas.microsoft.com/office/powerpoint/2010/main" val="4206020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6"/>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75"/>
        <p:cNvGrpSpPr/>
        <p:nvPr/>
      </p:nvGrpSpPr>
      <p:grpSpPr>
        <a:xfrm>
          <a:off x="0" y="0"/>
          <a:ext cx="0" cy="0"/>
          <a:chOff x="0" y="0"/>
          <a:chExt cx="0" cy="0"/>
        </a:xfrm>
      </p:grpSpPr>
      <p:sp useBgFill="1">
        <p:nvSpPr>
          <p:cNvPr id="383" name="Rectangle 382">
            <a:extLst>
              <a:ext uri="{FF2B5EF4-FFF2-40B4-BE49-F238E27FC236}">
                <a16:creationId xmlns:a16="http://schemas.microsoft.com/office/drawing/2014/main" id="{137AAE58-B7D3-483F-829E-637C98F7F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Google Shape;378;p57"/>
          <p:cNvSpPr txBox="1"/>
          <p:nvPr/>
        </p:nvSpPr>
        <p:spPr>
          <a:xfrm>
            <a:off x="913794" y="4649225"/>
            <a:ext cx="10364412" cy="1264906"/>
          </a:xfrm>
          <a:prstGeom prst="rect">
            <a:avLst/>
          </a:prstGeom>
        </p:spPr>
        <p:txBody>
          <a:bodyPr spcFirstLastPara="1" vert="horz" lIns="91440" tIns="45720" rIns="91440" bIns="45720" rtlCol="0" anchor="b" anchorCtr="0">
            <a:normAutofit/>
          </a:bodyPr>
          <a:lstStyle/>
          <a:p>
            <a:pPr marL="0" marR="0" lvl="0" indent="0" algn="ctr" defTabSz="914400">
              <a:lnSpc>
                <a:spcPct val="90000"/>
              </a:lnSpc>
              <a:spcBef>
                <a:spcPct val="0"/>
              </a:spcBef>
              <a:spcAft>
                <a:spcPts val="600"/>
              </a:spcAft>
              <a:buClr>
                <a:srgbClr val="0B49CB"/>
              </a:buClr>
              <a:buSzPct val="100000"/>
            </a:pPr>
            <a:r>
              <a:rPr lang="en-US" sz="3600" u="sng" dirty="0">
                <a:sym typeface="Arial"/>
              </a:rPr>
              <a:t>Classification Accuracy</a:t>
            </a:r>
            <a:endParaRPr lang="en-US" sz="3600" u="sng" dirty="0">
              <a:sym typeface="IBM Plex Mono SemiBold"/>
            </a:endParaRPr>
          </a:p>
        </p:txBody>
      </p:sp>
      <p:pic>
        <p:nvPicPr>
          <p:cNvPr id="3" name="Picture 2">
            <a:extLst>
              <a:ext uri="{FF2B5EF4-FFF2-40B4-BE49-F238E27FC236}">
                <a16:creationId xmlns:a16="http://schemas.microsoft.com/office/drawing/2014/main" id="{5948F7EB-76EC-BBCB-077A-ED1A6B245075}"/>
              </a:ext>
            </a:extLst>
          </p:cNvPr>
          <p:cNvPicPr>
            <a:picLocks noChangeAspect="1"/>
          </p:cNvPicPr>
          <p:nvPr/>
        </p:nvPicPr>
        <p:blipFill>
          <a:blip r:embed="rId4"/>
          <a:stretch>
            <a:fillRect/>
          </a:stretch>
        </p:blipFill>
        <p:spPr>
          <a:xfrm>
            <a:off x="1354230" y="536972"/>
            <a:ext cx="4561228" cy="4207734"/>
          </a:xfrm>
          <a:prstGeom prst="rect">
            <a:avLst/>
          </a:prstGeom>
        </p:spPr>
      </p:pic>
      <p:pic>
        <p:nvPicPr>
          <p:cNvPr id="2" name="Picture 1">
            <a:extLst>
              <a:ext uri="{FF2B5EF4-FFF2-40B4-BE49-F238E27FC236}">
                <a16:creationId xmlns:a16="http://schemas.microsoft.com/office/drawing/2014/main" id="{16B5889E-11B0-2AD1-313B-64E47D3243C9}"/>
              </a:ext>
            </a:extLst>
          </p:cNvPr>
          <p:cNvPicPr>
            <a:picLocks noChangeAspect="1"/>
          </p:cNvPicPr>
          <p:nvPr/>
        </p:nvPicPr>
        <p:blipFill>
          <a:blip r:embed="rId5"/>
          <a:stretch>
            <a:fillRect/>
          </a:stretch>
        </p:blipFill>
        <p:spPr>
          <a:xfrm>
            <a:off x="6773115" y="536972"/>
            <a:ext cx="4197213" cy="4207734"/>
          </a:xfrm>
          <a:prstGeom prst="rect">
            <a:avLst/>
          </a:prstGeom>
        </p:spPr>
      </p:pic>
      <p:sp>
        <p:nvSpPr>
          <p:cNvPr id="376" name="Google Shape;376;p57"/>
          <p:cNvSpPr txBox="1">
            <a:spLocks noGrp="1"/>
          </p:cNvSpPr>
          <p:nvPr>
            <p:ph type="sldNum" idx="12"/>
          </p:nvPr>
        </p:nvSpPr>
        <p:spPr>
          <a:xfrm>
            <a:off x="10514011" y="6163057"/>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smtClean="0"/>
              <a:pPr lvl="0" indent="0">
                <a:spcBef>
                  <a:spcPts val="0"/>
                </a:spcBef>
                <a:spcAft>
                  <a:spcPts val="600"/>
                </a:spcAft>
                <a:buNone/>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82"/>
        <p:cNvGrpSpPr/>
        <p:nvPr/>
      </p:nvGrpSpPr>
      <p:grpSpPr>
        <a:xfrm>
          <a:off x="0" y="0"/>
          <a:ext cx="0" cy="0"/>
          <a:chOff x="0" y="0"/>
          <a:chExt cx="0" cy="0"/>
        </a:xfrm>
      </p:grpSpPr>
      <p:sp>
        <p:nvSpPr>
          <p:cNvPr id="385" name="Google Shape;385;p58"/>
          <p:cNvSpPr txBox="1"/>
          <p:nvPr/>
        </p:nvSpPr>
        <p:spPr>
          <a:xfrm>
            <a:off x="913794" y="4819137"/>
            <a:ext cx="10353761" cy="940354"/>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sym typeface="Arial"/>
              </a:rPr>
              <a:t>Confusion </a:t>
            </a:r>
            <a:r>
              <a:rPr lang="en-US" sz="3600" u="sng" dirty="0"/>
              <a:t>Matrix of Decision Tree</a:t>
            </a:r>
            <a:endParaRPr lang="en-US" sz="3600" u="sng" dirty="0">
              <a:sym typeface="IBM Plex Mono SemiBold"/>
            </a:endParaRPr>
          </a:p>
        </p:txBody>
      </p:sp>
      <p:pic>
        <p:nvPicPr>
          <p:cNvPr id="3" name="Picture 2">
            <a:extLst>
              <a:ext uri="{FF2B5EF4-FFF2-40B4-BE49-F238E27FC236}">
                <a16:creationId xmlns:a16="http://schemas.microsoft.com/office/drawing/2014/main" id="{F0EB4083-D725-CDD9-0B98-CC624F77A228}"/>
              </a:ext>
            </a:extLst>
          </p:cNvPr>
          <p:cNvPicPr>
            <a:picLocks noChangeAspect="1"/>
          </p:cNvPicPr>
          <p:nvPr/>
        </p:nvPicPr>
        <p:blipFill>
          <a:blip r:embed="rId4"/>
          <a:stretch>
            <a:fillRect/>
          </a:stretch>
        </p:blipFill>
        <p:spPr>
          <a:xfrm>
            <a:off x="3472802" y="643466"/>
            <a:ext cx="5238045" cy="3928534"/>
          </a:xfrm>
          <a:prstGeom prst="rect">
            <a:avLst/>
          </a:prstGeom>
        </p:spPr>
      </p:pic>
      <p:sp>
        <p:nvSpPr>
          <p:cNvPr id="383" name="Google Shape;383;p58"/>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82"/>
        <p:cNvGrpSpPr/>
        <p:nvPr/>
      </p:nvGrpSpPr>
      <p:grpSpPr>
        <a:xfrm>
          <a:off x="0" y="0"/>
          <a:ext cx="0" cy="0"/>
          <a:chOff x="0" y="0"/>
          <a:chExt cx="0" cy="0"/>
        </a:xfrm>
      </p:grpSpPr>
      <p:sp>
        <p:nvSpPr>
          <p:cNvPr id="385" name="Google Shape;385;p58"/>
          <p:cNvSpPr txBox="1"/>
          <p:nvPr/>
        </p:nvSpPr>
        <p:spPr>
          <a:xfrm>
            <a:off x="913794" y="4819137"/>
            <a:ext cx="10353761" cy="940354"/>
          </a:xfrm>
          <a:prstGeom prst="rect">
            <a:avLst/>
          </a:prstGeom>
        </p:spPr>
        <p:txBody>
          <a:bodyPr spcFirstLastPara="1" vert="horz" lIns="91440" tIns="45720" rIns="91440" bIns="45720" rtlCol="0" anchor="b" anchorCtr="0">
            <a:normAutofit/>
          </a:bodyPr>
          <a:lstStyle/>
          <a:p>
            <a:pPr algn="ctr" defTabSz="914400">
              <a:lnSpc>
                <a:spcPct val="90000"/>
              </a:lnSpc>
              <a:spcBef>
                <a:spcPct val="0"/>
              </a:spcBef>
              <a:spcAft>
                <a:spcPts val="600"/>
              </a:spcAft>
              <a:buClr>
                <a:srgbClr val="0B49CB"/>
              </a:buClr>
              <a:buSzPct val="100000"/>
            </a:pPr>
            <a:r>
              <a:rPr lang="en-US" sz="3600" u="sng" dirty="0"/>
              <a:t>Classification Report of Decision Tree</a:t>
            </a:r>
            <a:endParaRPr lang="en-US" sz="3600" u="sng" dirty="0">
              <a:sym typeface="IBM Plex Mono SemiBold"/>
            </a:endParaRPr>
          </a:p>
        </p:txBody>
      </p:sp>
      <p:pic>
        <p:nvPicPr>
          <p:cNvPr id="2" name="Picture 1" descr="A screenshot of a computer screen&#10;&#10;Description automatically generated">
            <a:extLst>
              <a:ext uri="{FF2B5EF4-FFF2-40B4-BE49-F238E27FC236}">
                <a16:creationId xmlns:a16="http://schemas.microsoft.com/office/drawing/2014/main" id="{4CB430E4-B054-EB6F-8C9A-C3ECE2D75842}"/>
              </a:ext>
            </a:extLst>
          </p:cNvPr>
          <p:cNvPicPr>
            <a:picLocks noChangeAspect="1"/>
          </p:cNvPicPr>
          <p:nvPr/>
        </p:nvPicPr>
        <p:blipFill>
          <a:blip r:embed="rId4"/>
          <a:stretch>
            <a:fillRect/>
          </a:stretch>
        </p:blipFill>
        <p:spPr>
          <a:xfrm>
            <a:off x="710271" y="643466"/>
            <a:ext cx="10763108" cy="3928534"/>
          </a:xfrm>
          <a:prstGeom prst="rect">
            <a:avLst/>
          </a:prstGeom>
        </p:spPr>
      </p:pic>
      <p:sp>
        <p:nvSpPr>
          <p:cNvPr id="383" name="Google Shape;383;p58"/>
          <p:cNvSpPr txBox="1">
            <a:spLocks noGrp="1"/>
          </p:cNvSpPr>
          <p:nvPr>
            <p:ph type="sldNum" idx="12"/>
          </p:nvPr>
        </p:nvSpPr>
        <p:spPr>
          <a:xfrm>
            <a:off x="10514011" y="6309360"/>
            <a:ext cx="753545" cy="365125"/>
          </a:xfrm>
          <a:prstGeom prst="rect">
            <a:avLst/>
          </a:prstGeom>
        </p:spPr>
        <p:txBody>
          <a:bodyPr spcFirstLastPara="1" vert="horz" lIns="91440" tIns="45720" rIns="91440" bIns="45720" rtlCol="0" anchor="ctr" anchorCtr="0">
            <a:normAutofit/>
          </a:bodyPr>
          <a:lstStyle/>
          <a:p>
            <a:pPr lvl="0" indent="0" defTabSz="914400">
              <a:spcBef>
                <a:spcPts val="0"/>
              </a:spcBef>
              <a:spcAft>
                <a:spcPts val="600"/>
              </a:spcAft>
              <a:buNone/>
            </a:pPr>
            <a:fld id="{00000000-1234-1234-1234-123412341234}" type="slidenum">
              <a:rPr lang="en-US"/>
              <a:pPr lvl="0" indent="0" defTabSz="914400">
                <a:spcBef>
                  <a:spcPts val="0"/>
                </a:spcBef>
                <a:spcAft>
                  <a:spcPts val="600"/>
                </a:spcAft>
                <a:buNone/>
              </a:pPr>
              <a:t>54</a:t>
            </a:fld>
            <a:endParaRPr lang="en-US"/>
          </a:p>
        </p:txBody>
      </p:sp>
    </p:spTree>
    <p:extLst>
      <p:ext uri="{BB962C8B-B14F-4D97-AF65-F5344CB8AC3E}">
        <p14:creationId xmlns:p14="http://schemas.microsoft.com/office/powerpoint/2010/main" val="2654011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82"/>
        <p:cNvGrpSpPr/>
        <p:nvPr/>
      </p:nvGrpSpPr>
      <p:grpSpPr>
        <a:xfrm>
          <a:off x="0" y="0"/>
          <a:ext cx="0" cy="0"/>
          <a:chOff x="0" y="0"/>
          <a:chExt cx="0" cy="0"/>
        </a:xfrm>
      </p:grpSpPr>
      <p:sp useBgFill="1">
        <p:nvSpPr>
          <p:cNvPr id="390" name="Rectangle 389">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58"/>
          <p:cNvSpPr txBox="1"/>
          <p:nvPr/>
        </p:nvSpPr>
        <p:spPr>
          <a:xfrm>
            <a:off x="336885" y="927100"/>
            <a:ext cx="3995677" cy="4616450"/>
          </a:xfrm>
          <a:prstGeom prst="rect">
            <a:avLst/>
          </a:prstGeom>
        </p:spPr>
        <p:txBody>
          <a:bodyPr spcFirstLastPara="1" vert="horz" lIns="91440" tIns="45720" rIns="91440" bIns="45720" rtlCol="0" anchor="ctr" anchorCtr="0">
            <a:normAutofit/>
          </a:bodyPr>
          <a:lstStyle/>
          <a:p>
            <a:pPr algn="ctr" defTabSz="914400">
              <a:lnSpc>
                <a:spcPct val="90000"/>
              </a:lnSpc>
              <a:spcBef>
                <a:spcPct val="0"/>
              </a:spcBef>
              <a:spcAft>
                <a:spcPts val="600"/>
              </a:spcAft>
            </a:pPr>
            <a:r>
              <a:rPr lang="en-US" sz="3400" b="1" cap="all" dirty="0">
                <a:effectLst>
                  <a:outerShdw blurRad="50800" dist="63500" dir="2700000" algn="tl" rotWithShape="0">
                    <a:srgbClr val="000000">
                      <a:alpha val="48000"/>
                    </a:srgbClr>
                  </a:outerShdw>
                </a:effectLst>
                <a:latin typeface="+mj-lt"/>
                <a:ea typeface="+mj-ea"/>
                <a:cs typeface="+mj-cs"/>
              </a:rPr>
              <a:t>Conclusions</a:t>
            </a:r>
          </a:p>
        </p:txBody>
      </p:sp>
      <p:cxnSp>
        <p:nvCxnSpPr>
          <p:cNvPr id="392" name="Straight Connector 391">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97843CA-720B-C5F4-FA6B-BF5081C2B4FB}"/>
              </a:ext>
            </a:extLst>
          </p:cNvPr>
          <p:cNvSpPr txBox="1"/>
          <p:nvPr/>
        </p:nvSpPr>
        <p:spPr>
          <a:xfrm>
            <a:off x="4976029" y="971549"/>
            <a:ext cx="6291528" cy="461645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50" indent="-228600" defTabSz="914400">
              <a:lnSpc>
                <a:spcPct val="110000"/>
              </a:lnSpc>
              <a:spcAft>
                <a:spcPts val="600"/>
              </a:spcAft>
              <a:buFont typeface="Arial" panose="020B0604020202020204" pitchFamily="34" charset="0"/>
              <a:buChar char="•"/>
            </a:pPr>
            <a:r>
              <a:rPr lang="en-US" sz="1500" dirty="0">
                <a:effectLst>
                  <a:outerShdw blurRad="50800" dist="38100" dir="2700000" algn="tl" rotWithShape="0">
                    <a:srgbClr val="000000">
                      <a:alpha val="48000"/>
                    </a:srgbClr>
                  </a:outerShdw>
                </a:effectLst>
              </a:rPr>
              <a:t>Overall accuracy is 72%, indicating that it correctly predicts the outcome for 72% of launches.</a:t>
            </a:r>
          </a:p>
          <a:p>
            <a:pPr indent="-228600" defTabSz="914400">
              <a:lnSpc>
                <a:spcPct val="110000"/>
              </a:lnSpc>
              <a:spcAft>
                <a:spcPts val="600"/>
              </a:spcAft>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a:p>
            <a:pPr marL="285750" indent="-228600" defTabSz="914400">
              <a:lnSpc>
                <a:spcPct val="110000"/>
              </a:lnSpc>
              <a:spcAft>
                <a:spcPts val="600"/>
              </a:spcAft>
              <a:buFont typeface="Arial" panose="020B0604020202020204" pitchFamily="34" charset="0"/>
              <a:buChar char="•"/>
            </a:pPr>
            <a:r>
              <a:rPr lang="en-US" sz="1500" dirty="0">
                <a:effectLst>
                  <a:outerShdw blurRad="50800" dist="38100" dir="2700000" algn="tl" rotWithShape="0">
                    <a:srgbClr val="000000">
                      <a:alpha val="48000"/>
                    </a:srgbClr>
                  </a:outerShdw>
                </a:effectLst>
              </a:rPr>
              <a:t>The performance on negative cases is moderate as the precision is 56%. It identifies 83% of not-landing cases as recall suggests. This is relatively high but causes a trade-off between precision. </a:t>
            </a:r>
          </a:p>
          <a:p>
            <a:pPr indent="-228600" defTabSz="914400">
              <a:lnSpc>
                <a:spcPct val="110000"/>
              </a:lnSpc>
              <a:spcAft>
                <a:spcPts val="600"/>
              </a:spcAft>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a:p>
            <a:pPr marL="285750" indent="-228600" defTabSz="914400">
              <a:lnSpc>
                <a:spcPct val="110000"/>
              </a:lnSpc>
              <a:spcAft>
                <a:spcPts val="600"/>
              </a:spcAft>
              <a:buFont typeface="Arial" panose="020B0604020202020204" pitchFamily="34" charset="0"/>
              <a:buChar char="•"/>
            </a:pPr>
            <a:r>
              <a:rPr lang="en-US" sz="1500" dirty="0">
                <a:effectLst>
                  <a:outerShdw blurRad="50800" dist="38100" dir="2700000" algn="tl" rotWithShape="0">
                    <a:srgbClr val="000000">
                      <a:alpha val="48000"/>
                    </a:srgbClr>
                  </a:outerShdw>
                </a:effectLst>
              </a:rPr>
              <a:t>The performance on positive cases is relatively high. It predicts the landing returns with 89% precision and 67% recall meaning that it misses 33% of landings. This recall is not satisfying.</a:t>
            </a:r>
          </a:p>
          <a:p>
            <a:pPr indent="-228600" defTabSz="914400">
              <a:lnSpc>
                <a:spcPct val="110000"/>
              </a:lnSpc>
              <a:spcAft>
                <a:spcPts val="600"/>
              </a:spcAft>
              <a:buFont typeface="Arial" panose="020B0604020202020204" pitchFamily="34" charset="0"/>
              <a:buChar char="•"/>
            </a:pPr>
            <a:endParaRPr lang="en-US" sz="1500" dirty="0">
              <a:effectLst>
                <a:outerShdw blurRad="50800" dist="38100" dir="2700000" algn="tl" rotWithShape="0">
                  <a:srgbClr val="000000">
                    <a:alpha val="48000"/>
                  </a:srgbClr>
                </a:outerShdw>
              </a:effectLst>
            </a:endParaRPr>
          </a:p>
          <a:p>
            <a:pPr marL="285750" indent="-228600" defTabSz="914400">
              <a:lnSpc>
                <a:spcPct val="110000"/>
              </a:lnSpc>
              <a:spcAft>
                <a:spcPts val="600"/>
              </a:spcAft>
              <a:buFont typeface="Arial" panose="020B0604020202020204" pitchFamily="34" charset="0"/>
              <a:buChar char="•"/>
            </a:pPr>
            <a:r>
              <a:rPr lang="en-US" sz="1500" i="1" u="sng" dirty="0">
                <a:effectLst>
                  <a:outerShdw blurRad="50800" dist="38100" dir="2700000" algn="tl" rotWithShape="0">
                    <a:srgbClr val="000000">
                      <a:alpha val="48000"/>
                    </a:srgbClr>
                  </a:outerShdw>
                </a:effectLst>
              </a:rPr>
              <a:t>Overall:</a:t>
            </a:r>
            <a:r>
              <a:rPr lang="en-US" sz="1500" dirty="0">
                <a:effectLst>
                  <a:outerShdw blurRad="50800" dist="38100" dir="2700000" algn="tl" rotWithShape="0">
                    <a:srgbClr val="000000">
                      <a:alpha val="48000"/>
                    </a:srgbClr>
                  </a:outerShdw>
                </a:effectLst>
              </a:rPr>
              <a:t> The trade-off between recall and precision should be considered by business owners. Precision on negatives is not a real concern but bad recall on positives could be improved because it may damage monetary decisions.</a:t>
            </a:r>
          </a:p>
        </p:txBody>
      </p:sp>
      <p:sp>
        <p:nvSpPr>
          <p:cNvPr id="383" name="Google Shape;383;p58"/>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dirty="0">
                <a:solidFill>
                  <a:schemeClr val="tx1">
                    <a:tint val="75000"/>
                  </a:schemeClr>
                </a:solidFill>
                <a:latin typeface="+mn-lt"/>
                <a:ea typeface="+mn-ea"/>
                <a:cs typeface="+mn-cs"/>
              </a:rPr>
              <a:pPr lvl="0" indent="0">
                <a:spcBef>
                  <a:spcPts val="0"/>
                </a:spcBef>
                <a:spcAft>
                  <a:spcPts val="600"/>
                </a:spcAft>
                <a:buNone/>
              </a:pPr>
              <a:t>55</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97428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97"/>
        <p:cNvGrpSpPr/>
        <p:nvPr/>
      </p:nvGrpSpPr>
      <p:grpSpPr>
        <a:xfrm>
          <a:off x="0" y="0"/>
          <a:ext cx="0" cy="0"/>
          <a:chOff x="0" y="0"/>
          <a:chExt cx="0" cy="0"/>
        </a:xfrm>
      </p:grpSpPr>
      <p:sp useBgFill="1">
        <p:nvSpPr>
          <p:cNvPr id="405" name="Rectangle 404">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Google Shape;400;p60"/>
          <p:cNvSpPr txBox="1"/>
          <p:nvPr/>
        </p:nvSpPr>
        <p:spPr>
          <a:xfrm>
            <a:off x="913796" y="927100"/>
            <a:ext cx="3418766" cy="4616450"/>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Appendix</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cxnSp>
        <p:nvCxnSpPr>
          <p:cNvPr id="407" name="Straight Connector 406">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9" name="Google Shape;399;p60"/>
          <p:cNvSpPr txBox="1">
            <a:spLocks noGrp="1"/>
          </p:cNvSpPr>
          <p:nvPr>
            <p:ph type="body" idx="4294967295"/>
          </p:nvPr>
        </p:nvSpPr>
        <p:spPr>
          <a:xfrm>
            <a:off x="4976029" y="971549"/>
            <a:ext cx="6291528" cy="4616450"/>
          </a:xfrm>
          <a:prstGeom prst="rect">
            <a:avLst/>
          </a:prstGeom>
        </p:spPr>
        <p:txBody>
          <a:bodyPr spcFirstLastPara="1" vert="horz" lIns="91440" tIns="45720" rIns="91440" bIns="45720" rtlCol="0" anchor="ctr" anchorCtr="0">
            <a:normAutofit/>
          </a:bodyPr>
          <a:lstStyle/>
          <a:p>
            <a:pPr marL="228600">
              <a:buClr>
                <a:srgbClr val="292929"/>
              </a:buClr>
              <a:buSzPts val="2200"/>
            </a:pPr>
            <a:r>
              <a:rPr lang="en-US" dirty="0" err="1">
                <a:hlinkClick r:id="rId4"/>
              </a:rPr>
              <a:t>Github</a:t>
            </a:r>
            <a:r>
              <a:rPr lang="en-US" dirty="0">
                <a:hlinkClick r:id="rId4"/>
              </a:rPr>
              <a:t> Repo</a:t>
            </a:r>
            <a:endParaRPr lang="en-US" dirty="0"/>
          </a:p>
          <a:p>
            <a:pPr marL="228600">
              <a:buClr>
                <a:srgbClr val="292929"/>
              </a:buClr>
              <a:buSzPts val="2200"/>
            </a:pPr>
            <a:r>
              <a:rPr lang="en-US" dirty="0"/>
              <a:t>Some similar Studies: </a:t>
            </a:r>
            <a:r>
              <a:rPr lang="en-US" dirty="0">
                <a:hlinkClick r:id="rId5"/>
              </a:rPr>
              <a:t>1</a:t>
            </a:r>
            <a:r>
              <a:rPr lang="en-US" dirty="0"/>
              <a:t> </a:t>
            </a:r>
            <a:r>
              <a:rPr lang="en-US" dirty="0">
                <a:hlinkClick r:id="rId6"/>
              </a:rPr>
              <a:t>2</a:t>
            </a:r>
            <a:r>
              <a:rPr lang="en-US" dirty="0"/>
              <a:t> </a:t>
            </a:r>
            <a:r>
              <a:rPr lang="en-US" dirty="0">
                <a:hlinkClick r:id="rId7"/>
              </a:rPr>
              <a:t>3</a:t>
            </a:r>
            <a:endParaRPr lang="en-US" dirty="0"/>
          </a:p>
          <a:p>
            <a:pPr marL="228600">
              <a:buClr>
                <a:srgbClr val="292929"/>
              </a:buClr>
              <a:buSzPts val="2200"/>
            </a:pPr>
            <a:r>
              <a:rPr lang="en-US" dirty="0">
                <a:hlinkClick r:id="rId8"/>
              </a:rPr>
              <a:t>Code</a:t>
            </a:r>
            <a:r>
              <a:rPr lang="en-US" dirty="0"/>
              <a:t> to predict the outcome of upcoming Falcon-9 Launch on May 18, 2024</a:t>
            </a:r>
          </a:p>
          <a:p>
            <a:pPr marL="0">
              <a:buClr>
                <a:srgbClr val="292929"/>
              </a:buClr>
              <a:buSzPts val="2200"/>
            </a:pPr>
            <a:endParaRPr lang="en-US" dirty="0"/>
          </a:p>
          <a:p>
            <a:pPr>
              <a:buSzPts val="2200"/>
            </a:pPr>
            <a:endParaRPr lang="en-US" dirty="0"/>
          </a:p>
        </p:txBody>
      </p:sp>
      <p:sp>
        <p:nvSpPr>
          <p:cNvPr id="398" name="Google Shape;398;p60"/>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dirty="0">
                <a:solidFill>
                  <a:schemeClr val="tx1">
                    <a:tint val="75000"/>
                  </a:schemeClr>
                </a:solidFill>
                <a:latin typeface="+mn-lt"/>
                <a:ea typeface="+mn-ea"/>
                <a:cs typeface="+mn-cs"/>
              </a:rPr>
              <a:pPr lvl="0" indent="0">
                <a:spcBef>
                  <a:spcPts val="0"/>
                </a:spcBef>
                <a:spcAft>
                  <a:spcPts val="600"/>
                </a:spcAft>
                <a:buNone/>
              </a:pPr>
              <a:t>56</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8638894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397"/>
        <p:cNvGrpSpPr/>
        <p:nvPr/>
      </p:nvGrpSpPr>
      <p:grpSpPr>
        <a:xfrm>
          <a:off x="0" y="0"/>
          <a:ext cx="0" cy="0"/>
          <a:chOff x="0" y="0"/>
          <a:chExt cx="0" cy="0"/>
        </a:xfrm>
      </p:grpSpPr>
      <p:sp useBgFill="1">
        <p:nvSpPr>
          <p:cNvPr id="405" name="Rectangle 404">
            <a:extLst>
              <a:ext uri="{FF2B5EF4-FFF2-40B4-BE49-F238E27FC236}">
                <a16:creationId xmlns:a16="http://schemas.microsoft.com/office/drawing/2014/main" id="{BC052280-388E-4151-A1EB-5236D4FCC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Google Shape;400;p60"/>
          <p:cNvSpPr txBox="1"/>
          <p:nvPr/>
        </p:nvSpPr>
        <p:spPr>
          <a:xfrm>
            <a:off x="913796" y="927100"/>
            <a:ext cx="3418766" cy="4616450"/>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pPr>
            <a:r>
              <a:rPr lang="en-US" sz="3400" b="1" cap="all">
                <a:effectLst>
                  <a:outerShdw blurRad="50800" dist="63500" dir="2700000" algn="tl" rotWithShape="0">
                    <a:srgbClr val="000000">
                      <a:alpha val="48000"/>
                    </a:srgbClr>
                  </a:outerShdw>
                </a:effectLst>
                <a:latin typeface="+mj-lt"/>
                <a:ea typeface="+mj-ea"/>
                <a:cs typeface="+mj-cs"/>
              </a:rPr>
              <a:t>Resources</a:t>
            </a:r>
          </a:p>
        </p:txBody>
      </p:sp>
      <p:cxnSp>
        <p:nvCxnSpPr>
          <p:cNvPr id="407" name="Straight Connector 406">
            <a:extLst>
              <a:ext uri="{FF2B5EF4-FFF2-40B4-BE49-F238E27FC236}">
                <a16:creationId xmlns:a16="http://schemas.microsoft.com/office/drawing/2014/main" id="{744251C3-E720-4363-8AF0-20AD31937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301359"/>
            <a:ext cx="0" cy="19113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9" name="Google Shape;399;p60"/>
          <p:cNvSpPr txBox="1">
            <a:spLocks noGrp="1"/>
          </p:cNvSpPr>
          <p:nvPr>
            <p:ph type="body" idx="4294967295"/>
          </p:nvPr>
        </p:nvSpPr>
        <p:spPr>
          <a:xfrm>
            <a:off x="4976029" y="971549"/>
            <a:ext cx="6291528" cy="4616450"/>
          </a:xfrm>
          <a:prstGeom prst="rect">
            <a:avLst/>
          </a:prstGeom>
        </p:spPr>
        <p:txBody>
          <a:bodyPr spcFirstLastPara="1" vert="horz" lIns="91440" tIns="45720" rIns="91440" bIns="45720" rtlCol="0" anchor="ctr" anchorCtr="0">
            <a:normAutofit/>
          </a:bodyPr>
          <a:lstStyle/>
          <a:p>
            <a:pPr marL="228600">
              <a:buClr>
                <a:srgbClr val="292929"/>
              </a:buClr>
              <a:buSzPts val="2200"/>
            </a:pPr>
            <a:endParaRPr lang="en-US"/>
          </a:p>
          <a:p>
            <a:pPr marL="228600">
              <a:buClr>
                <a:srgbClr val="292929"/>
              </a:buClr>
              <a:buSzPts val="2200"/>
            </a:pPr>
            <a:r>
              <a:rPr lang="en-US">
                <a:hlinkClick r:id="rId4"/>
              </a:rPr>
              <a:t>SpaceX Web Page</a:t>
            </a:r>
          </a:p>
          <a:p>
            <a:pPr marL="228600">
              <a:buClr>
                <a:srgbClr val="292929"/>
              </a:buClr>
              <a:buSzPts val="2200"/>
            </a:pPr>
            <a:r>
              <a:rPr lang="en-US">
                <a:hlinkClick r:id="rId5"/>
              </a:rPr>
              <a:t>SpaceX API</a:t>
            </a:r>
          </a:p>
          <a:p>
            <a:pPr marL="228600">
              <a:buClr>
                <a:srgbClr val="292929"/>
              </a:buClr>
              <a:buSzPts val="2200"/>
            </a:pPr>
            <a:r>
              <a:rPr lang="en-US">
                <a:hlinkClick r:id="rId6"/>
              </a:rPr>
              <a:t>Falcon-9 Wiki</a:t>
            </a:r>
          </a:p>
          <a:p>
            <a:pPr marL="228600">
              <a:buClr>
                <a:srgbClr val="292929"/>
              </a:buClr>
              <a:buSzPts val="2200"/>
            </a:pPr>
            <a:r>
              <a:rPr lang="en-US">
                <a:hlinkClick r:id="rId7"/>
              </a:rPr>
              <a:t>Upcoming Falcon-9 Launches</a:t>
            </a:r>
          </a:p>
          <a:p>
            <a:pPr marL="228600">
              <a:buClr>
                <a:srgbClr val="292929"/>
              </a:buClr>
              <a:buSzPts val="2200"/>
            </a:pPr>
            <a:r>
              <a:rPr lang="en-US"/>
              <a:t>Some related news: </a:t>
            </a:r>
            <a:r>
              <a:rPr lang="en-US">
                <a:hlinkClick r:id="rId8"/>
              </a:rPr>
              <a:t>1</a:t>
            </a:r>
            <a:r>
              <a:rPr lang="en-US"/>
              <a:t> </a:t>
            </a:r>
            <a:r>
              <a:rPr lang="en-US">
                <a:hlinkClick r:id="rId9"/>
              </a:rPr>
              <a:t>2</a:t>
            </a:r>
            <a:r>
              <a:rPr lang="en-US"/>
              <a:t> </a:t>
            </a:r>
            <a:r>
              <a:rPr lang="en-US">
                <a:hlinkClick r:id="rId10"/>
              </a:rPr>
              <a:t>3</a:t>
            </a:r>
            <a:endParaRPr lang="en-US"/>
          </a:p>
          <a:p>
            <a:pPr marL="228600">
              <a:buClr>
                <a:srgbClr val="292929"/>
              </a:buClr>
              <a:buSzPts val="2200"/>
            </a:pPr>
            <a:r>
              <a:rPr lang="en-US">
                <a:hlinkClick r:id="rId11"/>
              </a:rPr>
              <a:t>SpaceX Stats</a:t>
            </a:r>
            <a:endParaRPr lang="en-US"/>
          </a:p>
          <a:p>
            <a:pPr marL="228600">
              <a:buClr>
                <a:srgbClr val="292929"/>
              </a:buClr>
              <a:buSzPts val="2200"/>
            </a:pPr>
            <a:endParaRPr lang="en-US"/>
          </a:p>
        </p:txBody>
      </p:sp>
      <p:sp>
        <p:nvSpPr>
          <p:cNvPr id="398" name="Google Shape;398;p60"/>
          <p:cNvSpPr txBox="1">
            <a:spLocks noGrp="1"/>
          </p:cNvSpPr>
          <p:nvPr>
            <p:ph type="sldNum" idx="12"/>
          </p:nvPr>
        </p:nvSpPr>
        <p:spPr>
          <a:xfrm>
            <a:off x="10514011" y="5883275"/>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dirty="0">
                <a:solidFill>
                  <a:schemeClr val="tx1">
                    <a:tint val="75000"/>
                  </a:schemeClr>
                </a:solidFill>
                <a:latin typeface="+mn-lt"/>
                <a:ea typeface="+mn-ea"/>
                <a:cs typeface="+mn-cs"/>
              </a:rPr>
              <a:pPr lvl="0" indent="0">
                <a:spcBef>
                  <a:spcPts val="0"/>
                </a:spcBef>
                <a:spcAft>
                  <a:spcPts val="600"/>
                </a:spcAft>
                <a:buNone/>
              </a:pPr>
              <a:t>57</a:t>
            </a:fld>
            <a:endParaRPr lang="en-US" kern="1200" dirty="0">
              <a:solidFill>
                <a:schemeClr val="tx1">
                  <a:tint val="75000"/>
                </a:schemeClr>
              </a:solidFill>
              <a:latin typeface="+mn-lt"/>
              <a:ea typeface="+mn-ea"/>
              <a:cs typeface="+mn-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404"/>
        <p:cNvGrpSpPr/>
        <p:nvPr/>
      </p:nvGrpSpPr>
      <p:grpSpPr>
        <a:xfrm>
          <a:off x="0" y="0"/>
          <a:ext cx="0" cy="0"/>
          <a:chOff x="0" y="0"/>
          <a:chExt cx="0" cy="0"/>
        </a:xfrm>
      </p:grpSpPr>
      <p:pic>
        <p:nvPicPr>
          <p:cNvPr id="3" name="Resim 2" descr="taşımak, nakletmek, roket, füze, füze, uzay aracı içeren bir resim&#10;&#10;Açıklama otomatik olarak oluşturuldu">
            <a:extLst>
              <a:ext uri="{FF2B5EF4-FFF2-40B4-BE49-F238E27FC236}">
                <a16:creationId xmlns:a16="http://schemas.microsoft.com/office/drawing/2014/main" id="{961904BB-413B-27AB-0C03-ED15F552D047}"/>
              </a:ext>
            </a:extLst>
          </p:cNvPr>
          <p:cNvPicPr>
            <a:picLocks noChangeAspect="1"/>
          </p:cNvPicPr>
          <p:nvPr/>
        </p:nvPicPr>
        <p:blipFill rotWithShape="1">
          <a:blip r:embed="rId4"/>
          <a:srcRect/>
          <a:stretch/>
        </p:blipFill>
        <p:spPr>
          <a:xfrm>
            <a:off x="20" y="10"/>
            <a:ext cx="12191980" cy="6857990"/>
          </a:xfrm>
          <a:prstGeom prst="rect">
            <a:avLst/>
          </a:prstGeom>
        </p:spPr>
      </p:pic>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p19"/>
          <p:cNvSpPr txBox="1">
            <a:spLocks noGrp="1"/>
          </p:cNvSpPr>
          <p:nvPr>
            <p:ph type="sldNum" sz="quarter"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15" name="Google Shape;115;p19"/>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20"/>
        <p:cNvGrpSpPr/>
        <p:nvPr/>
      </p:nvGrpSpPr>
      <p:grpSpPr>
        <a:xfrm>
          <a:off x="0" y="0"/>
          <a:ext cx="0" cy="0"/>
          <a:chOff x="0" y="0"/>
          <a:chExt cx="0" cy="0"/>
        </a:xfrm>
      </p:grpSpPr>
      <p:sp useBgFill="1">
        <p:nvSpPr>
          <p:cNvPr id="128" name="Rectangle 127">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Google Shape;123;p20"/>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Methodology</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30" name="Rectangle 129">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22" name="Google Shape;122;p20"/>
          <p:cNvSpPr txBox="1"/>
          <p:nvPr/>
        </p:nvSpPr>
        <p:spPr>
          <a:xfrm>
            <a:off x="838294" y="2396295"/>
            <a:ext cx="10346262" cy="3486979"/>
          </a:xfrm>
          <a:prstGeom prst="rect">
            <a:avLst/>
          </a:prstGeom>
        </p:spPr>
        <p:txBody>
          <a:bodyPr spcFirstLastPara="1" vert="horz" lIns="91440" tIns="45720" rIns="91440" bIns="45720" rtlCol="0" anchorCtr="0">
            <a:normAutofit fontScale="77500" lnSpcReduction="20000"/>
          </a:bodyPr>
          <a:lstStyle/>
          <a:p>
            <a:pPr indent="-228600" defTabSz="914400">
              <a:lnSpc>
                <a:spcPct val="110000"/>
              </a:lnSpc>
              <a:buClr>
                <a:srgbClr val="0B49CB"/>
              </a:buClr>
              <a:buSzPct val="100000"/>
              <a:buFont typeface="Arial" panose="020B0604020202020204" pitchFamily="34" charset="0"/>
              <a:buChar char="•"/>
            </a:pPr>
            <a:endParaRPr lang="en-US" sz="1200" dirty="0">
              <a:effectLst>
                <a:outerShdw blurRad="50800" dist="38100" dir="2700000" algn="tl" rotWithShape="0">
                  <a:srgbClr val="000000">
                    <a:alpha val="48000"/>
                  </a:srgbClr>
                </a:outerShdw>
              </a:effectLst>
            </a:endParaRPr>
          </a:p>
          <a:p>
            <a:pPr indent="-228600" defTabSz="914400">
              <a:lnSpc>
                <a:spcPct val="110000"/>
              </a:lnSpc>
              <a:buFont typeface="Arial" panose="020B0604020202020204" pitchFamily="34" charset="0"/>
              <a:buChar char="•"/>
            </a:pPr>
            <a:r>
              <a:rPr lang="en-US" dirty="0">
                <a:effectLst>
                  <a:outerShdw blurRad="50800" dist="38100" dir="2700000" algn="tl" rotWithShape="0">
                    <a:srgbClr val="000000">
                      <a:alpha val="48000"/>
                    </a:srgbClr>
                  </a:outerShdw>
                </a:effectLst>
                <a:sym typeface="Arial"/>
              </a:rPr>
              <a:t>Data collection methodology:</a:t>
            </a:r>
            <a:endParaRPr lang="en-US" dirty="0">
              <a:effectLst>
                <a:outerShdw blurRad="50800" dist="38100" dir="2700000" algn="tl" rotWithShape="0">
                  <a:srgbClr val="000000">
                    <a:alpha val="48000"/>
                  </a:srgbClr>
                </a:outerShdw>
              </a:effectLst>
            </a:endParaRPr>
          </a:p>
          <a:p>
            <a:pPr marL="685800" lvl="1" indent="-228600" defTabSz="914400">
              <a:lnSpc>
                <a:spcPct val="110000"/>
              </a:lnSpc>
              <a:spcBef>
                <a:spcPts val="1400"/>
              </a:spcBef>
              <a:buClr>
                <a:srgbClr val="757070"/>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SpaceX launch data has been collected via SpaceX API and scraping data from Wikipedia.</a:t>
            </a:r>
          </a:p>
          <a:p>
            <a:pPr marL="228600" marR="0" lvl="0" indent="-228600" defTabSz="914400">
              <a:lnSpc>
                <a:spcPct val="110000"/>
              </a:lnSpc>
              <a:spcBef>
                <a:spcPts val="1400"/>
              </a:spcBef>
              <a:spcAft>
                <a:spcPts val="0"/>
              </a:spcAft>
              <a:buClr>
                <a:srgbClr val="292929"/>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Performed</a:t>
            </a:r>
            <a:r>
              <a:rPr lang="en-US" dirty="0">
                <a:effectLst>
                  <a:outerShdw blurRad="50800" dist="38100" dir="2700000" algn="tl" rotWithShape="0">
                    <a:srgbClr val="000000">
                      <a:alpha val="48000"/>
                    </a:srgbClr>
                  </a:outerShdw>
                </a:effectLst>
                <a:sym typeface="Arial"/>
              </a:rPr>
              <a:t> data wrangling</a:t>
            </a:r>
            <a:endParaRPr lang="en-US" dirty="0">
              <a:effectLst>
                <a:outerShdw blurRad="50800" dist="38100" dir="2700000" algn="tl" rotWithShape="0">
                  <a:srgbClr val="000000">
                    <a:alpha val="48000"/>
                  </a:srgbClr>
                </a:outerShdw>
              </a:effectLst>
            </a:endParaRPr>
          </a:p>
          <a:p>
            <a:pPr marL="685800" lvl="2" indent="-228600" defTabSz="914400">
              <a:lnSpc>
                <a:spcPct val="110000"/>
              </a:lnSpc>
              <a:spcBef>
                <a:spcPts val="1400"/>
              </a:spcBef>
              <a:buClr>
                <a:srgbClr val="757070"/>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After data wrangling, we ended up with a EDA-ready dataset consisting of 18 different features including location, equipment, outcome, payload mass and datetime information for 90 different launches.</a:t>
            </a:r>
          </a:p>
          <a:p>
            <a:pPr marL="228600" marR="0" lvl="0" indent="-228600" defTabSz="914400">
              <a:lnSpc>
                <a:spcPct val="110000"/>
              </a:lnSpc>
              <a:spcBef>
                <a:spcPts val="1400"/>
              </a:spcBef>
              <a:spcAft>
                <a:spcPts val="0"/>
              </a:spcAft>
              <a:buClr>
                <a:srgbClr val="292929"/>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Performed</a:t>
            </a:r>
            <a:r>
              <a:rPr lang="en-US" dirty="0">
                <a:effectLst>
                  <a:outerShdw blurRad="50800" dist="38100" dir="2700000" algn="tl" rotWithShape="0">
                    <a:srgbClr val="000000">
                      <a:alpha val="48000"/>
                    </a:srgbClr>
                  </a:outerShdw>
                </a:effectLst>
                <a:sym typeface="Arial"/>
              </a:rPr>
              <a:t> exploratory data analysis (EDA) using visualization and SQL</a:t>
            </a:r>
            <a:endParaRPr lang="en-US" dirty="0">
              <a:effectLst>
                <a:outerShdw blurRad="50800" dist="38100" dir="2700000" algn="tl" rotWithShape="0">
                  <a:srgbClr val="000000">
                    <a:alpha val="48000"/>
                  </a:srgbClr>
                </a:outerShdw>
              </a:effectLst>
            </a:endParaRPr>
          </a:p>
          <a:p>
            <a:pPr marL="228600" marR="0" lvl="0" indent="-228600" defTabSz="914400">
              <a:lnSpc>
                <a:spcPct val="110000"/>
              </a:lnSpc>
              <a:spcBef>
                <a:spcPts val="1400"/>
              </a:spcBef>
              <a:spcAft>
                <a:spcPts val="0"/>
              </a:spcAft>
              <a:buClr>
                <a:srgbClr val="292929"/>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Performed</a:t>
            </a:r>
            <a:r>
              <a:rPr lang="en-US" dirty="0">
                <a:effectLst>
                  <a:outerShdw blurRad="50800" dist="38100" dir="2700000" algn="tl" rotWithShape="0">
                    <a:srgbClr val="000000">
                      <a:alpha val="48000"/>
                    </a:srgbClr>
                  </a:outerShdw>
                </a:effectLst>
                <a:sym typeface="Arial"/>
              </a:rPr>
              <a:t> interactive visual analytics using Folium and </a:t>
            </a:r>
            <a:r>
              <a:rPr lang="en-US" dirty="0" err="1">
                <a:effectLst>
                  <a:outerShdw blurRad="50800" dist="38100" dir="2700000" algn="tl" rotWithShape="0">
                    <a:srgbClr val="000000">
                      <a:alpha val="48000"/>
                    </a:srgbClr>
                  </a:outerShdw>
                </a:effectLst>
                <a:sym typeface="Arial"/>
              </a:rPr>
              <a:t>Plotly</a:t>
            </a:r>
            <a:r>
              <a:rPr lang="en-US" dirty="0">
                <a:effectLst>
                  <a:outerShdw blurRad="50800" dist="38100" dir="2700000" algn="tl" rotWithShape="0">
                    <a:srgbClr val="000000">
                      <a:alpha val="48000"/>
                    </a:srgbClr>
                  </a:outerShdw>
                </a:effectLst>
                <a:sym typeface="Arial"/>
              </a:rPr>
              <a:t> Dash</a:t>
            </a:r>
            <a:endParaRPr lang="en-US" dirty="0">
              <a:effectLst>
                <a:outerShdw blurRad="50800" dist="38100" dir="2700000" algn="tl" rotWithShape="0">
                  <a:srgbClr val="000000">
                    <a:alpha val="48000"/>
                  </a:srgbClr>
                </a:outerShdw>
              </a:effectLst>
            </a:endParaRPr>
          </a:p>
          <a:p>
            <a:pPr marL="228600" marR="0" lvl="0" indent="-228600" defTabSz="914400">
              <a:lnSpc>
                <a:spcPct val="110000"/>
              </a:lnSpc>
              <a:spcBef>
                <a:spcPts val="1400"/>
              </a:spcBef>
              <a:spcAft>
                <a:spcPts val="0"/>
              </a:spcAft>
              <a:buClr>
                <a:srgbClr val="292929"/>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Performed</a:t>
            </a:r>
            <a:r>
              <a:rPr lang="en-US" dirty="0">
                <a:effectLst>
                  <a:outerShdw blurRad="50800" dist="38100" dir="2700000" algn="tl" rotWithShape="0">
                    <a:srgbClr val="000000">
                      <a:alpha val="48000"/>
                    </a:srgbClr>
                  </a:outerShdw>
                </a:effectLst>
                <a:sym typeface="Arial"/>
              </a:rPr>
              <a:t> predictive analysis using classification models</a:t>
            </a:r>
            <a:endParaRPr lang="en-US" dirty="0">
              <a:effectLst>
                <a:outerShdw blurRad="50800" dist="38100" dir="2700000" algn="tl" rotWithShape="0">
                  <a:srgbClr val="000000">
                    <a:alpha val="48000"/>
                  </a:srgbClr>
                </a:outerShdw>
              </a:effectLst>
            </a:endParaRPr>
          </a:p>
          <a:p>
            <a:pPr marL="685800" lvl="1" indent="-228600" defTabSz="914400">
              <a:lnSpc>
                <a:spcPct val="110000"/>
              </a:lnSpc>
              <a:spcBef>
                <a:spcPts val="1400"/>
              </a:spcBef>
              <a:buClr>
                <a:srgbClr val="757070"/>
              </a:buClr>
              <a:buSzPct val="100000"/>
              <a:buFont typeface="Arial" panose="020B0604020202020204" pitchFamily="34" charset="0"/>
              <a:buChar char="•"/>
            </a:pPr>
            <a:r>
              <a:rPr lang="en-US" dirty="0">
                <a:effectLst>
                  <a:outerShdw blurRad="50800" dist="38100" dir="2700000" algn="tl" rotWithShape="0">
                    <a:srgbClr val="000000">
                      <a:alpha val="48000"/>
                    </a:srgbClr>
                  </a:outerShdw>
                </a:effectLst>
              </a:rPr>
              <a:t>We trained four different classification model on the dataset and proceeded with Decision Tree which holding highest accuracy. </a:t>
            </a:r>
          </a:p>
          <a:p>
            <a:pPr marL="228600" marR="0" lvl="0" indent="-228600" defTabSz="914400">
              <a:lnSpc>
                <a:spcPct val="110000"/>
              </a:lnSpc>
              <a:spcBef>
                <a:spcPts val="1400"/>
              </a:spcBef>
              <a:spcAft>
                <a:spcPts val="0"/>
              </a:spcAft>
              <a:buClr>
                <a:srgbClr val="0070C0"/>
              </a:buClr>
              <a:buSzPct val="100000"/>
              <a:buFont typeface="Arial" panose="020B0604020202020204" pitchFamily="34" charset="0"/>
              <a:buChar char="•"/>
            </a:pPr>
            <a:endParaRPr lang="en-US" sz="1200" dirty="0">
              <a:effectLst>
                <a:outerShdw blurRad="50800" dist="38100" dir="2700000" algn="tl" rotWithShape="0">
                  <a:srgbClr val="000000">
                    <a:alpha val="48000"/>
                  </a:srgbClr>
                </a:outerShdw>
              </a:effectLst>
              <a:sym typeface="Arial"/>
            </a:endParaRPr>
          </a:p>
          <a:p>
            <a:pPr marL="228600" marR="0" lvl="0" indent="-228600" defTabSz="914400">
              <a:lnSpc>
                <a:spcPct val="110000"/>
              </a:lnSpc>
              <a:spcBef>
                <a:spcPts val="1400"/>
              </a:spcBef>
              <a:spcAft>
                <a:spcPts val="0"/>
              </a:spcAft>
              <a:buClr>
                <a:srgbClr val="0070C0"/>
              </a:buClr>
              <a:buSzPct val="100000"/>
              <a:buFont typeface="Arial" panose="020B0604020202020204" pitchFamily="34" charset="0"/>
              <a:buChar char="•"/>
            </a:pPr>
            <a:endParaRPr lang="en-US" sz="1200" dirty="0">
              <a:effectLst>
                <a:outerShdw blurRad="50800" dist="38100" dir="2700000" algn="tl" rotWithShape="0">
                  <a:srgbClr val="000000">
                    <a:alpha val="48000"/>
                  </a:srgbClr>
                </a:outerShdw>
              </a:effectLst>
              <a:sym typeface="Arial"/>
            </a:endParaRPr>
          </a:p>
          <a:p>
            <a:pPr marL="228600" marR="0" lvl="0" indent="-228600" defTabSz="914400">
              <a:lnSpc>
                <a:spcPct val="110000"/>
              </a:lnSpc>
              <a:spcBef>
                <a:spcPts val="1400"/>
              </a:spcBef>
              <a:spcAft>
                <a:spcPts val="0"/>
              </a:spcAft>
              <a:buClr>
                <a:srgbClr val="0070C0"/>
              </a:buClr>
              <a:buSzPct val="100000"/>
              <a:buFont typeface="Arial" panose="020B0604020202020204" pitchFamily="34" charset="0"/>
              <a:buChar char="•"/>
            </a:pPr>
            <a:endParaRPr lang="en-US" sz="1200" dirty="0">
              <a:effectLst>
                <a:outerShdw blurRad="50800" dist="38100" dir="2700000" algn="tl" rotWithShape="0">
                  <a:srgbClr val="000000">
                    <a:alpha val="48000"/>
                  </a:srgbClr>
                </a:outerShdw>
              </a:effectLst>
              <a:sym typeface="Arial"/>
            </a:endParaRPr>
          </a:p>
          <a:p>
            <a:pPr marL="228600" marR="0" lvl="0" indent="-228600" defTabSz="914400">
              <a:lnSpc>
                <a:spcPct val="110000"/>
              </a:lnSpc>
              <a:spcBef>
                <a:spcPts val="1400"/>
              </a:spcBef>
              <a:spcAft>
                <a:spcPts val="0"/>
              </a:spcAft>
              <a:buClr>
                <a:srgbClr val="0070C0"/>
              </a:buClr>
              <a:buSzPct val="100000"/>
              <a:buFont typeface="Arial" panose="020B0604020202020204" pitchFamily="34" charset="0"/>
              <a:buChar char="•"/>
            </a:pPr>
            <a:endParaRPr lang="en-US" sz="1200" dirty="0">
              <a:effectLst>
                <a:outerShdw blurRad="50800" dist="38100" dir="2700000" algn="tl" rotWithShape="0">
                  <a:srgbClr val="000000">
                    <a:alpha val="48000"/>
                  </a:srgbClr>
                </a:outerShdw>
              </a:effectLst>
              <a:sym typeface="Arial"/>
            </a:endParaRPr>
          </a:p>
          <a:p>
            <a:pPr marL="228600" marR="0" lvl="0" indent="-228600" defTabSz="914400">
              <a:lnSpc>
                <a:spcPct val="110000"/>
              </a:lnSpc>
              <a:spcBef>
                <a:spcPts val="1400"/>
              </a:spcBef>
              <a:spcAft>
                <a:spcPts val="0"/>
              </a:spcAft>
              <a:buClr>
                <a:srgbClr val="0070C0"/>
              </a:buClr>
              <a:buSzPct val="100000"/>
              <a:buFont typeface="Arial" panose="020B0604020202020204" pitchFamily="34" charset="0"/>
              <a:buChar char="•"/>
            </a:pPr>
            <a:endParaRPr lang="en-US" sz="1200" dirty="0">
              <a:effectLst>
                <a:outerShdw blurRad="50800" dist="38100" dir="2700000" algn="tl" rotWithShape="0">
                  <a:srgbClr val="000000">
                    <a:alpha val="48000"/>
                  </a:srgbClr>
                </a:outerShdw>
              </a:effectLst>
              <a:sym typeface="Arial"/>
            </a:endParaRPr>
          </a:p>
        </p:txBody>
      </p:sp>
      <p:sp>
        <p:nvSpPr>
          <p:cNvPr id="121" name="Google Shape;121;p20"/>
          <p:cNvSpPr txBox="1">
            <a:spLocks noGrp="1"/>
          </p:cNvSpPr>
          <p:nvPr>
            <p:ph type="sldNum" idx="12"/>
          </p:nvPr>
        </p:nvSpPr>
        <p:spPr>
          <a:xfrm>
            <a:off x="10008375" y="5883275"/>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dirty="0">
                <a:solidFill>
                  <a:schemeClr val="tx1">
                    <a:tint val="75000"/>
                  </a:schemeClr>
                </a:solidFill>
                <a:latin typeface="+mn-lt"/>
                <a:ea typeface="+mn-ea"/>
                <a:cs typeface="+mn-cs"/>
              </a:rPr>
              <a:pPr lvl="0" indent="0">
                <a:spcBef>
                  <a:spcPts val="0"/>
                </a:spcBef>
                <a:spcAft>
                  <a:spcPts val="600"/>
                </a:spcAft>
                <a:buNone/>
              </a:pPr>
              <a:t>7</a:t>
            </a:fld>
            <a:endParaRPr lang="en-US" kern="1200" dirty="0">
              <a:solidFill>
                <a:schemeClr val="tx1">
                  <a:tint val="75000"/>
                </a:schemeClr>
              </a:solidFill>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2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Google Shape;130;p21"/>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Data Collection</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37" name="Rectangle 136">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29" name="Google Shape;129;p21"/>
          <p:cNvSpPr txBox="1">
            <a:spLocks noGrp="1"/>
          </p:cNvSpPr>
          <p:nvPr>
            <p:ph type="body" idx="4294967295"/>
          </p:nvPr>
        </p:nvSpPr>
        <p:spPr>
          <a:xfrm>
            <a:off x="1466850" y="2463800"/>
            <a:ext cx="9247652" cy="3327400"/>
          </a:xfrm>
          <a:prstGeom prst="rect">
            <a:avLst/>
          </a:prstGeom>
        </p:spPr>
        <p:txBody>
          <a:bodyPr spcFirstLastPara="1" vert="horz" lIns="91440" tIns="45720" rIns="91440" bIns="45720" rtlCol="0" anchorCtr="0">
            <a:normAutofit/>
          </a:bodyPr>
          <a:lstStyle/>
          <a:p>
            <a:pPr marL="342900">
              <a:lnSpc>
                <a:spcPct val="110000"/>
              </a:lnSpc>
              <a:buClr>
                <a:srgbClr val="292929"/>
              </a:buClr>
              <a:buSzPts val="2200"/>
            </a:pPr>
            <a:r>
              <a:rPr lang="en-US" sz="1700" dirty="0"/>
              <a:t>Through SpaceX RESTAPI:</a:t>
            </a:r>
          </a:p>
          <a:p>
            <a:pPr>
              <a:lnSpc>
                <a:spcPct val="110000"/>
              </a:lnSpc>
              <a:buClr>
                <a:srgbClr val="292929"/>
              </a:buClr>
              <a:buSzPts val="2200"/>
            </a:pPr>
            <a:r>
              <a:rPr lang="en-US" sz="1700" dirty="0"/>
              <a:t> </a:t>
            </a:r>
          </a:p>
          <a:p>
            <a:pPr>
              <a:lnSpc>
                <a:spcPct val="110000"/>
              </a:lnSpc>
              <a:buSzPts val="2200"/>
            </a:pPr>
            <a:r>
              <a:rPr lang="en-US" sz="1700" dirty="0"/>
              <a:t>  SpaceX launch data has been requested and parsed using GET request.</a:t>
            </a:r>
          </a:p>
          <a:p>
            <a:pPr>
              <a:lnSpc>
                <a:spcPct val="110000"/>
              </a:lnSpc>
              <a:buSzPts val="2200"/>
            </a:pPr>
            <a:endParaRPr lang="en-US" sz="1700" dirty="0"/>
          </a:p>
          <a:p>
            <a:pPr>
              <a:lnSpc>
                <a:spcPct val="110000"/>
              </a:lnSpc>
              <a:buSzPts val="2200"/>
            </a:pPr>
            <a:r>
              <a:rPr lang="en-US" sz="1700" dirty="0"/>
              <a:t>  17 different features are stored in a </a:t>
            </a:r>
            <a:r>
              <a:rPr lang="en-US" sz="1700" dirty="0" err="1"/>
              <a:t>dataframe</a:t>
            </a:r>
            <a:r>
              <a:rPr lang="en-US" sz="1700" dirty="0"/>
              <a:t> using customized functions to get data from </a:t>
            </a:r>
            <a:r>
              <a:rPr lang="en-US" sz="1700" dirty="0" err="1"/>
              <a:t>json</a:t>
            </a:r>
            <a:r>
              <a:rPr lang="en-US" sz="1700" dirty="0"/>
              <a:t> object easily.</a:t>
            </a:r>
          </a:p>
          <a:p>
            <a:pPr>
              <a:lnSpc>
                <a:spcPct val="110000"/>
              </a:lnSpc>
              <a:buSzPts val="2200"/>
            </a:pPr>
            <a:endParaRPr lang="en-US" sz="1700" dirty="0"/>
          </a:p>
          <a:p>
            <a:pPr>
              <a:lnSpc>
                <a:spcPct val="110000"/>
              </a:lnSpc>
              <a:buSzPts val="2200"/>
            </a:pPr>
            <a:r>
              <a:rPr lang="en-US" sz="1700" dirty="0"/>
              <a:t>  Data got filtered to only include Falcon-9 launches.</a:t>
            </a:r>
          </a:p>
          <a:p>
            <a:pPr>
              <a:lnSpc>
                <a:spcPct val="110000"/>
              </a:lnSpc>
              <a:buSzPts val="2200"/>
            </a:pPr>
            <a:endParaRPr lang="en-US" sz="1700" dirty="0"/>
          </a:p>
          <a:p>
            <a:pPr>
              <a:lnSpc>
                <a:spcPct val="110000"/>
              </a:lnSpc>
              <a:spcBef>
                <a:spcPts val="1000"/>
              </a:spcBef>
              <a:buSzPts val="2800"/>
            </a:pPr>
            <a:endParaRPr lang="en-US" sz="1700" dirty="0"/>
          </a:p>
        </p:txBody>
      </p:sp>
      <p:sp>
        <p:nvSpPr>
          <p:cNvPr id="128" name="Google Shape;128;p21"/>
          <p:cNvSpPr txBox="1">
            <a:spLocks noGrp="1"/>
          </p:cNvSpPr>
          <p:nvPr>
            <p:ph type="sldNum" idx="12"/>
          </p:nvPr>
        </p:nvSpPr>
        <p:spPr>
          <a:xfrm>
            <a:off x="10008375" y="5883275"/>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dirty="0">
                <a:solidFill>
                  <a:schemeClr val="tx1">
                    <a:tint val="75000"/>
                  </a:schemeClr>
                </a:solidFill>
                <a:latin typeface="+mn-lt"/>
                <a:ea typeface="+mn-ea"/>
                <a:cs typeface="+mn-cs"/>
              </a:rPr>
              <a:pPr lvl="0" indent="0">
                <a:spcBef>
                  <a:spcPts val="0"/>
                </a:spcBef>
                <a:spcAft>
                  <a:spcPts val="600"/>
                </a:spcAft>
                <a:buNone/>
              </a:pPr>
              <a:t>8</a:t>
            </a:fld>
            <a:endParaRPr lang="en-US" kern="1200" dirty="0">
              <a:solidFill>
                <a:schemeClr val="tx1">
                  <a:tint val="75000"/>
                </a:schemeClr>
              </a:solidFill>
              <a:latin typeface="+mn-lt"/>
              <a:ea typeface="+mn-ea"/>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Shape 12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3BFBA67F-0D4D-4C2E-A1D7-82D080A4B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Google Shape;130;p21"/>
          <p:cNvSpPr txBox="1"/>
          <p:nvPr/>
        </p:nvSpPr>
        <p:spPr>
          <a:xfrm>
            <a:off x="913795" y="609600"/>
            <a:ext cx="10353761" cy="1326321"/>
          </a:xfrm>
          <a:prstGeom prst="rect">
            <a:avLst/>
          </a:prstGeom>
        </p:spPr>
        <p:txBody>
          <a:bodyPr spcFirstLastPara="1" vert="horz" lIns="91440" tIns="45720" rIns="91440" bIns="45720" rtlCol="0" anchor="ctr" anchorCtr="0">
            <a:normAutofit/>
          </a:bodyPr>
          <a:lstStyle/>
          <a:p>
            <a:pPr marL="0" marR="0" lvl="0" indent="0" algn="ctr" defTabSz="914400">
              <a:lnSpc>
                <a:spcPct val="90000"/>
              </a:lnSpc>
              <a:spcBef>
                <a:spcPct val="0"/>
              </a:spcBef>
              <a:spcAft>
                <a:spcPts val="600"/>
              </a:spcAft>
              <a:buClr>
                <a:srgbClr val="0B49CB"/>
              </a:buClr>
              <a:buSzPct val="100000"/>
            </a:pPr>
            <a:r>
              <a:rPr lang="en-US" sz="3400" b="1" cap="all">
                <a:effectLst>
                  <a:outerShdw blurRad="50800" dist="63500" dir="2700000" algn="tl" rotWithShape="0">
                    <a:srgbClr val="000000">
                      <a:alpha val="48000"/>
                    </a:srgbClr>
                  </a:outerShdw>
                </a:effectLst>
                <a:latin typeface="+mj-lt"/>
                <a:ea typeface="+mj-ea"/>
                <a:cs typeface="+mj-cs"/>
                <a:sym typeface="Arial"/>
              </a:rPr>
              <a:t>Data Collection</a:t>
            </a:r>
            <a:endParaRPr lang="en-US" sz="3400" b="1" cap="all">
              <a:effectLst>
                <a:outerShdw blurRad="50800" dist="63500" dir="2700000" algn="tl" rotWithShape="0">
                  <a:srgbClr val="000000">
                    <a:alpha val="48000"/>
                  </a:srgbClr>
                </a:outerShdw>
              </a:effectLst>
              <a:latin typeface="+mj-lt"/>
              <a:ea typeface="+mj-ea"/>
              <a:cs typeface="+mj-cs"/>
              <a:sym typeface="IBM Plex Mono SemiBold"/>
            </a:endParaRPr>
          </a:p>
        </p:txBody>
      </p:sp>
      <p:sp>
        <p:nvSpPr>
          <p:cNvPr id="137" name="Rectangle 136">
            <a:extLst>
              <a:ext uri="{FF2B5EF4-FFF2-40B4-BE49-F238E27FC236}">
                <a16:creationId xmlns:a16="http://schemas.microsoft.com/office/drawing/2014/main" id="{EFA2AC96-1E47-421C-A03F-F98E354EB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5500"/>
            <a:ext cx="12192000" cy="4762500"/>
          </a:xfrm>
          <a:prstGeom prst="rect">
            <a:avLst/>
          </a:prstGeom>
          <a:solidFill>
            <a:schemeClr val="bg1">
              <a:alpha val="50000"/>
            </a:schemeClr>
          </a:solidFill>
          <a:ln>
            <a:noFill/>
          </a:ln>
        </p:spPr>
        <p:style>
          <a:lnRef idx="2">
            <a:schemeClr val="accent1">
              <a:shade val="50000"/>
            </a:schemeClr>
          </a:lnRef>
          <a:fillRef idx="1001">
            <a:schemeClr val="dk1"/>
          </a:fillRef>
          <a:effectRef idx="0">
            <a:schemeClr val="accent1"/>
          </a:effectRef>
          <a:fontRef idx="minor">
            <a:schemeClr val="lt1"/>
          </a:fontRef>
        </p:style>
        <p:txBody>
          <a:bodyPr rtlCol="0" anchor="ctr"/>
          <a:lstStyle/>
          <a:p>
            <a:pPr algn="ctr"/>
            <a:endParaRPr lang="en-US"/>
          </a:p>
        </p:txBody>
      </p:sp>
      <p:sp>
        <p:nvSpPr>
          <p:cNvPr id="129" name="Google Shape;129;p21"/>
          <p:cNvSpPr txBox="1">
            <a:spLocks noGrp="1"/>
          </p:cNvSpPr>
          <p:nvPr>
            <p:ph type="body" idx="4294967295"/>
          </p:nvPr>
        </p:nvSpPr>
        <p:spPr>
          <a:xfrm>
            <a:off x="1466850" y="2463800"/>
            <a:ext cx="9247652" cy="3327400"/>
          </a:xfrm>
          <a:prstGeom prst="rect">
            <a:avLst/>
          </a:prstGeom>
        </p:spPr>
        <p:txBody>
          <a:bodyPr spcFirstLastPara="1" vert="horz" lIns="91440" tIns="45720" rIns="91440" bIns="45720" rtlCol="0" anchorCtr="0">
            <a:normAutofit/>
          </a:bodyPr>
          <a:lstStyle/>
          <a:p>
            <a:pPr marL="342900">
              <a:lnSpc>
                <a:spcPct val="110000"/>
              </a:lnSpc>
              <a:buClr>
                <a:srgbClr val="292929"/>
              </a:buClr>
              <a:buSzPts val="2200"/>
            </a:pPr>
            <a:r>
              <a:rPr lang="en-US" sz="1700" dirty="0"/>
              <a:t>Through Web Scraping:</a:t>
            </a:r>
          </a:p>
          <a:p>
            <a:pPr>
              <a:lnSpc>
                <a:spcPct val="110000"/>
              </a:lnSpc>
              <a:buClr>
                <a:srgbClr val="292929"/>
              </a:buClr>
              <a:buSzPts val="2200"/>
            </a:pPr>
            <a:r>
              <a:rPr lang="en-US" sz="1700" dirty="0"/>
              <a:t> </a:t>
            </a:r>
          </a:p>
          <a:p>
            <a:pPr>
              <a:lnSpc>
                <a:spcPct val="110000"/>
              </a:lnSpc>
              <a:buSzPts val="2200"/>
            </a:pPr>
            <a:r>
              <a:rPr lang="en-US" sz="1700" dirty="0"/>
              <a:t>  Data got scraped from Falcon-9 launch Wiki page using </a:t>
            </a:r>
            <a:r>
              <a:rPr lang="en-US" sz="1700" dirty="0" err="1"/>
              <a:t>BeautifulSoup</a:t>
            </a:r>
            <a:r>
              <a:rPr lang="en-US" sz="1700" dirty="0"/>
              <a:t>.</a:t>
            </a:r>
          </a:p>
          <a:p>
            <a:pPr>
              <a:lnSpc>
                <a:spcPct val="110000"/>
              </a:lnSpc>
              <a:buSzPts val="2200"/>
            </a:pPr>
            <a:endParaRPr lang="en-US" sz="1700" dirty="0"/>
          </a:p>
          <a:p>
            <a:pPr>
              <a:lnSpc>
                <a:spcPct val="110000"/>
              </a:lnSpc>
              <a:buSzPts val="2200"/>
            </a:pPr>
            <a:r>
              <a:rPr lang="en-US" sz="1700" dirty="0"/>
              <a:t>  HTML content got handled using loops and customized functions</a:t>
            </a:r>
          </a:p>
          <a:p>
            <a:pPr>
              <a:lnSpc>
                <a:spcPct val="110000"/>
              </a:lnSpc>
              <a:buSzPts val="2200"/>
            </a:pPr>
            <a:endParaRPr lang="en-US" sz="1700" dirty="0"/>
          </a:p>
          <a:p>
            <a:pPr>
              <a:lnSpc>
                <a:spcPct val="110000"/>
              </a:lnSpc>
              <a:buSzPts val="2200"/>
            </a:pPr>
            <a:r>
              <a:rPr lang="en-US" sz="1700" dirty="0"/>
              <a:t>  There were 2 columns with missing values. One imputed by its mean and the other one leaved as it is since it was an intentional missing.</a:t>
            </a:r>
          </a:p>
          <a:p>
            <a:pPr>
              <a:lnSpc>
                <a:spcPct val="110000"/>
              </a:lnSpc>
              <a:buSzPts val="2200"/>
            </a:pPr>
            <a:endParaRPr lang="en-US" sz="1700" dirty="0"/>
          </a:p>
          <a:p>
            <a:pPr>
              <a:lnSpc>
                <a:spcPct val="110000"/>
              </a:lnSpc>
              <a:buSzPts val="2200"/>
            </a:pPr>
            <a:endParaRPr lang="en-US" sz="1700" dirty="0"/>
          </a:p>
          <a:p>
            <a:pPr>
              <a:lnSpc>
                <a:spcPct val="110000"/>
              </a:lnSpc>
              <a:spcBef>
                <a:spcPts val="1000"/>
              </a:spcBef>
              <a:buSzPts val="2800"/>
            </a:pPr>
            <a:endParaRPr lang="en-US" sz="1700" dirty="0"/>
          </a:p>
        </p:txBody>
      </p:sp>
      <p:sp>
        <p:nvSpPr>
          <p:cNvPr id="128" name="Google Shape;128;p21"/>
          <p:cNvSpPr txBox="1">
            <a:spLocks noGrp="1"/>
          </p:cNvSpPr>
          <p:nvPr>
            <p:ph type="sldNum" idx="12"/>
          </p:nvPr>
        </p:nvSpPr>
        <p:spPr>
          <a:xfrm>
            <a:off x="10008375" y="5883275"/>
            <a:ext cx="753545" cy="365125"/>
          </a:xfrm>
          <a:prstGeom prst="rect">
            <a:avLst/>
          </a:prstGeom>
        </p:spPr>
        <p:txBody>
          <a:bodyPr spcFirstLastPara="1" vert="horz" lIns="91440" tIns="45720" rIns="91440" bIns="45720" rtlCol="0" anchor="ctr" anchorCtr="0">
            <a:normAutofit/>
          </a:bodyPr>
          <a:lstStyle/>
          <a:p>
            <a:pPr lvl="0" indent="0">
              <a:spcBef>
                <a:spcPts val="0"/>
              </a:spcBef>
              <a:spcAft>
                <a:spcPts val="600"/>
              </a:spcAft>
              <a:buNone/>
            </a:pPr>
            <a:fld id="{00000000-1234-1234-1234-123412341234}" type="slidenum">
              <a:rPr lang="en-US" kern="1200" dirty="0">
                <a:solidFill>
                  <a:schemeClr val="tx1">
                    <a:tint val="75000"/>
                  </a:schemeClr>
                </a:solidFill>
                <a:latin typeface="+mn-lt"/>
                <a:ea typeface="+mn-ea"/>
                <a:cs typeface="+mn-cs"/>
              </a:rPr>
              <a:pPr lvl="0" indent="0">
                <a:spcBef>
                  <a:spcPts val="0"/>
                </a:spcBef>
                <a:spcAft>
                  <a:spcPts val="600"/>
                </a:spcAft>
                <a:buNone/>
              </a:pPr>
              <a:t>9</a:t>
            </a:fld>
            <a:endParaRPr lang="en-US"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619275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0</TotalTime>
  <Words>1720</Words>
  <Application>Microsoft Office PowerPoint</Application>
  <PresentationFormat>Geniş ekran</PresentationFormat>
  <Paragraphs>247</Paragraphs>
  <Slides>58</Slides>
  <Notes>54</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58</vt:i4>
      </vt:variant>
    </vt:vector>
  </HeadingPairs>
  <TitlesOfParts>
    <vt:vector size="67" baseType="lpstr">
      <vt:lpstr>Consolas</vt:lpstr>
      <vt:lpstr>Courier New</vt:lpstr>
      <vt:lpstr>Rockwell</vt:lpstr>
      <vt:lpstr>IBM Plex Mono</vt:lpstr>
      <vt:lpstr>Arial</vt:lpstr>
      <vt:lpstr>Calibri</vt:lpstr>
      <vt:lpstr>IBM Plex Mono SemiBold</vt:lpstr>
      <vt:lpstr>Bookman Old Style</vt:lpstr>
      <vt:lpstr>Damask</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mf_ca</dc:creator>
  <cp:lastModifiedBy>fatih çağlamaz</cp:lastModifiedBy>
  <cp:revision>1</cp:revision>
  <dcterms:modified xsi:type="dcterms:W3CDTF">2024-05-18T14:42:25Z</dcterms:modified>
</cp:coreProperties>
</file>